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77" r:id="rId2"/>
    <p:sldId id="278" r:id="rId3"/>
    <p:sldId id="283" r:id="rId4"/>
    <p:sldId id="279" r:id="rId5"/>
    <p:sldId id="261" r:id="rId6"/>
    <p:sldId id="257" r:id="rId7"/>
    <p:sldId id="273" r:id="rId8"/>
    <p:sldId id="284" r:id="rId9"/>
    <p:sldId id="285" r:id="rId10"/>
    <p:sldId id="280" r:id="rId11"/>
    <p:sldId id="286" r:id="rId12"/>
    <p:sldId id="301" r:id="rId13"/>
    <p:sldId id="287" r:id="rId14"/>
    <p:sldId id="260" r:id="rId15"/>
    <p:sldId id="288" r:id="rId16"/>
    <p:sldId id="272" r:id="rId17"/>
    <p:sldId id="289" r:id="rId18"/>
    <p:sldId id="281" r:id="rId19"/>
    <p:sldId id="292" r:id="rId20"/>
    <p:sldId id="282" r:id="rId21"/>
    <p:sldId id="293" r:id="rId22"/>
    <p:sldId id="296" r:id="rId23"/>
    <p:sldId id="300" r:id="rId24"/>
    <p:sldId id="295" r:id="rId25"/>
    <p:sldId id="297" r:id="rId26"/>
    <p:sldId id="298" r:id="rId27"/>
    <p:sldId id="299" r:id="rId28"/>
    <p:sldId id="290" r:id="rId29"/>
    <p:sldId id="291" r:id="rId30"/>
    <p:sldId id="302" r:id="rId31"/>
    <p:sldId id="267" r:id="rId32"/>
    <p:sldId id="264" r:id="rId33"/>
    <p:sldId id="266" r:id="rId34"/>
    <p:sldId id="269" r:id="rId35"/>
    <p:sldId id="303" r:id="rId36"/>
    <p:sldId id="307" r:id="rId37"/>
    <p:sldId id="308" r:id="rId38"/>
    <p:sldId id="309" r:id="rId39"/>
    <p:sldId id="304" r:id="rId40"/>
    <p:sldId id="311" r:id="rId41"/>
    <p:sldId id="312"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00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19" autoAdjust="0"/>
    <p:restoredTop sz="94709" autoAdjust="0"/>
  </p:normalViewPr>
  <p:slideViewPr>
    <p:cSldViewPr>
      <p:cViewPr varScale="1">
        <p:scale>
          <a:sx n="70" d="100"/>
          <a:sy n="70" d="100"/>
        </p:scale>
        <p:origin x="-516" y="-102"/>
      </p:cViewPr>
      <p:guideLst>
        <p:guide orient="horz" pos="2160"/>
        <p:guide pos="2880"/>
      </p:guideLst>
    </p:cSldViewPr>
  </p:slideViewPr>
  <p:outlineViewPr>
    <p:cViewPr>
      <p:scale>
        <a:sx n="33" d="100"/>
        <a:sy n="33" d="100"/>
      </p:scale>
      <p:origin x="48" y="10212"/>
    </p:cViewPr>
  </p:outlineViewPr>
  <p:notesTextViewPr>
    <p:cViewPr>
      <p:scale>
        <a:sx n="100" d="100"/>
        <a:sy n="100" d="100"/>
      </p:scale>
      <p:origin x="0" y="0"/>
    </p:cViewPr>
  </p:notesTextViewPr>
  <p:sorterViewPr>
    <p:cViewPr>
      <p:scale>
        <a:sx n="66" d="100"/>
        <a:sy n="66" d="100"/>
      </p:scale>
      <p:origin x="0" y="222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5ABC5-76F3-47ED-AFEE-5C90E279CA08}" type="datetimeFigureOut">
              <a:rPr lang="en-US" smtClean="0"/>
              <a:pPr/>
              <a:t>2/27/2013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C94BD6-96D6-4B4F-B1C9-8D313A11E3D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167B0B-F821-4C62-9A0A-C3E8429BA6AD}" type="datetimeFigureOut">
              <a:rPr lang="en-US" smtClean="0"/>
              <a:pPr/>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39A617-66FA-4451-A7AC-9918FBCFDCE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167B0B-F821-4C62-9A0A-C3E8429BA6AD}" type="datetimeFigureOut">
              <a:rPr lang="en-US" smtClean="0"/>
              <a:pPr/>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39A617-66FA-4451-A7AC-9918FBCFDCE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167B0B-F821-4C62-9A0A-C3E8429BA6AD}" type="datetimeFigureOut">
              <a:rPr lang="en-US" smtClean="0"/>
              <a:pPr/>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39A617-66FA-4451-A7AC-9918FBCFDCE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D167B0B-F821-4C62-9A0A-C3E8429BA6AD}" type="datetimeFigureOut">
              <a:rPr lang="en-US" smtClean="0"/>
              <a:pPr/>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39A617-66FA-4451-A7AC-9918FBCFDCE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167B0B-F821-4C62-9A0A-C3E8429BA6AD}" type="datetimeFigureOut">
              <a:rPr lang="en-US" smtClean="0"/>
              <a:pPr/>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39A617-66FA-4451-A7AC-9918FBCFDCE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167B0B-F821-4C62-9A0A-C3E8429BA6AD}" type="datetimeFigureOut">
              <a:rPr lang="en-US" smtClean="0"/>
              <a:pPr/>
              <a:t>2/27/2013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39A617-66FA-4451-A7AC-9918FBCFDCE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167B0B-F821-4C62-9A0A-C3E8429BA6AD}" type="datetimeFigureOut">
              <a:rPr lang="en-US" smtClean="0"/>
              <a:pPr/>
              <a:t>2/27/2013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39A617-66FA-4451-A7AC-9918FBCFDCE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167B0B-F821-4C62-9A0A-C3E8429BA6AD}" type="datetimeFigureOut">
              <a:rPr lang="en-US" smtClean="0"/>
              <a:pPr/>
              <a:t>2/27/2013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39A617-66FA-4451-A7AC-9918FBCFDCE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167B0B-F821-4C62-9A0A-C3E8429BA6AD}" type="datetimeFigureOut">
              <a:rPr lang="en-US" smtClean="0"/>
              <a:pPr/>
              <a:t>2/27/2013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39A617-66FA-4451-A7AC-9918FBCFDCE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167B0B-F821-4C62-9A0A-C3E8429BA6AD}" type="datetimeFigureOut">
              <a:rPr lang="en-US" smtClean="0"/>
              <a:pPr/>
              <a:t>2/27/2013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39A617-66FA-4451-A7AC-9918FBCFDCE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167B0B-F821-4C62-9A0A-C3E8429BA6AD}" type="datetimeFigureOut">
              <a:rPr lang="en-US" smtClean="0"/>
              <a:pPr/>
              <a:t>2/27/2013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39A617-66FA-4451-A7AC-9918FBCFDCE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167B0B-F821-4C62-9A0A-C3E8429BA6AD}" type="datetimeFigureOut">
              <a:rPr lang="en-US" smtClean="0"/>
              <a:pPr/>
              <a:t>2/27/2013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39A617-66FA-4451-A7AC-9918FBCFDCE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hyperlink" Target="http://www.fws.gov/migratorybirds/Partnerships/UrbanTreaty/urbantreaty.html"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www.treeutah.org/eco_restoration.htm" TargetMode="External"/><Relationship Id="rId2" Type="http://schemas.openxmlformats.org/officeDocument/2006/relationships/hyperlink" Target="http://www.ffsl.utah.gov/SovLands/Galena_cmp.pdf" TargetMode="External"/><Relationship Id="rId1" Type="http://schemas.openxmlformats.org/officeDocument/2006/relationships/slideLayout" Target="../slideLayouts/slideLayout2.xml"/><Relationship Id="rId6" Type="http://schemas.openxmlformats.org/officeDocument/2006/relationships/hyperlink" Target="http://www.slcgov.com/node/627" TargetMode="External"/><Relationship Id="rId5" Type="http://schemas.openxmlformats.org/officeDocument/2006/relationships/hyperlink" Target="http://www.sa.utah.edu/bennion/bend/" TargetMode="External"/><Relationship Id="rId4" Type="http://schemas.openxmlformats.org/officeDocument/2006/relationships/hyperlink" Target="http://www.recreation.slco.org/parks/redwoodNatureArea/index.html"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5-10-29-0199_100ppi_10inW_BoxElder.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152400" y="6400801"/>
            <a:ext cx="2057400" cy="307777"/>
          </a:xfrm>
          <a:prstGeom prst="rect">
            <a:avLst/>
          </a:prstGeom>
          <a:solidFill>
            <a:schemeClr val="tx1">
              <a:lumMod val="65000"/>
              <a:lumOff val="35000"/>
              <a:alpha val="0"/>
            </a:schemeClr>
          </a:solidFill>
        </p:spPr>
        <p:txBody>
          <a:bodyPr wrap="square" rtlCol="0">
            <a:spAutoFit/>
          </a:bodyPr>
          <a:lstStyle/>
          <a:p>
            <a:r>
              <a:rPr lang="en-US" sz="1400" dirty="0" smtClean="0">
                <a:solidFill>
                  <a:srgbClr val="FFFF00"/>
                </a:solidFill>
              </a:rPr>
              <a:t>Photos by Ray Wheeler</a:t>
            </a:r>
            <a:endParaRPr lang="en-US" sz="1400" dirty="0">
              <a:solidFill>
                <a:srgbClr val="FFFF00"/>
              </a:solidFill>
            </a:endParaRPr>
          </a:p>
        </p:txBody>
      </p:sp>
      <p:sp>
        <p:nvSpPr>
          <p:cNvPr id="4" name="TextBox 3"/>
          <p:cNvSpPr txBox="1"/>
          <p:nvPr/>
        </p:nvSpPr>
        <p:spPr>
          <a:xfrm>
            <a:off x="7696200" y="6324601"/>
            <a:ext cx="1143000" cy="307777"/>
          </a:xfrm>
          <a:prstGeom prst="rect">
            <a:avLst/>
          </a:prstGeom>
          <a:solidFill>
            <a:schemeClr val="tx1">
              <a:lumMod val="65000"/>
              <a:lumOff val="35000"/>
              <a:alpha val="0"/>
            </a:schemeClr>
          </a:solidFill>
        </p:spPr>
        <p:txBody>
          <a:bodyPr wrap="square" rtlCol="0">
            <a:spAutoFit/>
          </a:bodyPr>
          <a:lstStyle/>
          <a:p>
            <a:r>
              <a:rPr lang="en-US" sz="1400" dirty="0" smtClean="0">
                <a:solidFill>
                  <a:srgbClr val="FFFF00"/>
                </a:solidFill>
              </a:rPr>
              <a:t>1350 South</a:t>
            </a:r>
            <a:endParaRPr lang="en-US" sz="1400" dirty="0">
              <a:solidFill>
                <a:srgbClr val="FFFF00"/>
              </a:solidFill>
            </a:endParaRPr>
          </a:p>
        </p:txBody>
      </p:sp>
      <p:sp>
        <p:nvSpPr>
          <p:cNvPr id="5" name="Title 1"/>
          <p:cNvSpPr txBox="1">
            <a:spLocks/>
          </p:cNvSpPr>
          <p:nvPr/>
        </p:nvSpPr>
        <p:spPr>
          <a:xfrm>
            <a:off x="990600" y="4648200"/>
            <a:ext cx="5562600" cy="1219200"/>
          </a:xfrm>
          <a:prstGeom prst="rect">
            <a:avLst/>
          </a:prstGeom>
          <a:solidFill>
            <a:schemeClr val="bg2">
              <a:lumMod val="25000"/>
              <a:alpha val="52000"/>
            </a:schemeClr>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FFFF99"/>
                </a:solidFill>
                <a:effectLst/>
                <a:uLnTx/>
                <a:uFillTx/>
                <a:latin typeface="+mj-lt"/>
                <a:ea typeface="+mj-ea"/>
                <a:cs typeface="+mj-cs"/>
              </a:rPr>
              <a:t>The Ecology of Riparian Restoration</a:t>
            </a:r>
            <a:br>
              <a:rPr kumimoji="0" lang="en-US" sz="2800" b="1" i="0" u="none" strike="noStrike" kern="1200" cap="none" spc="0" normalizeH="0" baseline="0" noProof="0" dirty="0" smtClean="0">
                <a:ln>
                  <a:noFill/>
                </a:ln>
                <a:solidFill>
                  <a:srgbClr val="FFFF99"/>
                </a:solidFill>
                <a:effectLst/>
                <a:uLnTx/>
                <a:uFillTx/>
                <a:latin typeface="+mj-lt"/>
                <a:ea typeface="+mj-ea"/>
                <a:cs typeface="+mj-cs"/>
              </a:rPr>
            </a:br>
            <a:r>
              <a:rPr kumimoji="0" lang="en-US" sz="2800" b="1" i="0" u="none" strike="noStrike" kern="1200" cap="none" spc="0" normalizeH="0" baseline="0" noProof="0" dirty="0" smtClean="0">
                <a:ln>
                  <a:noFill/>
                </a:ln>
                <a:solidFill>
                  <a:srgbClr val="FFFF99"/>
                </a:solidFill>
                <a:effectLst/>
                <a:uLnTx/>
                <a:uFillTx/>
                <a:latin typeface="+mj-lt"/>
                <a:ea typeface="+mj-ea"/>
                <a:cs typeface="+mj-cs"/>
              </a:rPr>
              <a:t>Ty Harrison</a:t>
            </a:r>
          </a:p>
        </p:txBody>
      </p:sp>
      <p:sp>
        <p:nvSpPr>
          <p:cNvPr id="6" name="Slide Number Placeholder 5"/>
          <p:cNvSpPr>
            <a:spLocks noGrp="1"/>
          </p:cNvSpPr>
          <p:nvPr>
            <p:ph type="sldNum" sz="quarter" idx="12"/>
          </p:nvPr>
        </p:nvSpPr>
        <p:spPr/>
        <p:txBody>
          <a:bodyPr/>
          <a:lstStyle/>
          <a:p>
            <a:fld id="{8C39A617-66FA-4451-A7AC-9918FBCFDCEE}"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Restoration?</a:t>
            </a:r>
            <a:endParaRPr lang="en-US" dirty="0"/>
          </a:p>
        </p:txBody>
      </p:sp>
      <p:sp>
        <p:nvSpPr>
          <p:cNvPr id="3" name="Content Placeholder 2"/>
          <p:cNvSpPr>
            <a:spLocks noGrp="1"/>
          </p:cNvSpPr>
          <p:nvPr>
            <p:ph idx="1"/>
          </p:nvPr>
        </p:nvSpPr>
        <p:spPr/>
        <p:txBody>
          <a:bodyPr>
            <a:normAutofit fontScale="47500" lnSpcReduction="20000"/>
          </a:bodyPr>
          <a:lstStyle/>
          <a:p>
            <a:pPr>
              <a:buNone/>
            </a:pPr>
            <a:r>
              <a:rPr lang="en-US" dirty="0" smtClean="0"/>
              <a:t> </a:t>
            </a:r>
          </a:p>
          <a:p>
            <a:pPr>
              <a:buNone/>
            </a:pPr>
            <a:r>
              <a:rPr lang="en-US" dirty="0" smtClean="0"/>
              <a:t> </a:t>
            </a:r>
          </a:p>
          <a:p>
            <a:pPr algn="ctr"/>
            <a:r>
              <a:rPr lang="en-US" sz="8000" dirty="0" smtClean="0"/>
              <a:t>Urban Conservation Treaty for Migratory  Birds</a:t>
            </a:r>
          </a:p>
          <a:p>
            <a:pPr>
              <a:buNone/>
            </a:pPr>
            <a:r>
              <a:rPr lang="en-US" dirty="0" smtClean="0"/>
              <a:t>  </a:t>
            </a:r>
          </a:p>
          <a:p>
            <a:pPr>
              <a:buNone/>
            </a:pPr>
            <a:r>
              <a:rPr lang="en-US" dirty="0" smtClean="0"/>
              <a:t>A program working with cities and partners to conserve migratory birds through education, hazard reductions, citizen science, conservation actions, and conservation and habitat improvement strategies in urban/suburban areas. </a:t>
            </a:r>
          </a:p>
          <a:p>
            <a:pPr>
              <a:buNone/>
            </a:pPr>
            <a:r>
              <a:rPr lang="en-US" dirty="0" smtClean="0"/>
              <a:t> </a:t>
            </a:r>
          </a:p>
          <a:p>
            <a:pPr>
              <a:buNone/>
            </a:pPr>
            <a:r>
              <a:rPr lang="en-US" dirty="0" smtClean="0"/>
              <a:t>INTRODUCTION - Urban Bird Treaty Program The Urban Conservation Treaty for Migratory Birds (Urban Bird Treaty) program was created to help municipal governments conserve birds that live and nest in or overwinter or migrate through their cities. Launched in 1999, the first treaty was signed with New Orleans, and the second treaty was signed with Chicago. The treaties are a partnership agreement between a U.S. city and the U.S Fish and Wildlife Service (Service) to conserve migratory birds through education, habitat improvement and bird conservation actions. </a:t>
            </a:r>
          </a:p>
          <a:p>
            <a:pPr>
              <a:buNone/>
            </a:pPr>
            <a:r>
              <a:rPr lang="en-US" dirty="0" smtClean="0"/>
              <a:t> </a:t>
            </a:r>
            <a:r>
              <a:rPr lang="en-US" u="sng" dirty="0" smtClean="0">
                <a:hlinkClick r:id="rId2"/>
              </a:rPr>
              <a:t>http://www.fws.gov/migratorybirds/Partnerships/UrbanTreaty/urbantreaty.html</a:t>
            </a:r>
            <a:r>
              <a:rPr lang="en-US" dirty="0" smtClean="0"/>
              <a:t> </a:t>
            </a:r>
          </a:p>
          <a:p>
            <a:endParaRPr lang="en-US" dirty="0"/>
          </a:p>
        </p:txBody>
      </p:sp>
      <p:pic>
        <p:nvPicPr>
          <p:cNvPr id="4" name="Picture 3" descr="Official Web page of the U S Fish and Wildlife Service"/>
          <p:cNvPicPr/>
          <p:nvPr/>
        </p:nvPicPr>
        <p:blipFill>
          <a:blip r:embed="rId3"/>
          <a:srcRect/>
          <a:stretch>
            <a:fillRect/>
          </a:stretch>
        </p:blipFill>
        <p:spPr bwMode="auto">
          <a:xfrm>
            <a:off x="1143000" y="533401"/>
            <a:ext cx="750571" cy="905510"/>
          </a:xfrm>
          <a:prstGeom prst="rect">
            <a:avLst/>
          </a:prstGeom>
          <a:noFill/>
          <a:ln w="9525">
            <a:noFill/>
            <a:miter lim="800000"/>
            <a:headEnd/>
            <a:tailEnd/>
          </a:ln>
        </p:spPr>
      </p:pic>
      <p:pic>
        <p:nvPicPr>
          <p:cNvPr id="5" name="Picture 4" descr="Urban Treaty"/>
          <p:cNvPicPr/>
          <p:nvPr/>
        </p:nvPicPr>
        <p:blipFill>
          <a:blip r:embed="rId4"/>
          <a:srcRect/>
          <a:stretch>
            <a:fillRect/>
          </a:stretch>
        </p:blipFill>
        <p:spPr bwMode="auto">
          <a:xfrm>
            <a:off x="7239001" y="533401"/>
            <a:ext cx="1187751" cy="14837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Jordan River Migratory Corridor</a:t>
            </a:r>
            <a:endParaRPr lang="en-US" dirty="0"/>
          </a:p>
        </p:txBody>
      </p:sp>
      <p:pic>
        <p:nvPicPr>
          <p:cNvPr id="4" name="Content Placeholder 3" descr="JordanRiverOverviewMapFromGoogle Earth.jpg"/>
          <p:cNvPicPr>
            <a:picLocks noGrp="1" noChangeAspect="1"/>
          </p:cNvPicPr>
          <p:nvPr>
            <p:ph idx="1"/>
          </p:nvPr>
        </p:nvPicPr>
        <p:blipFill>
          <a:blip r:embed="rId2"/>
          <a:stretch>
            <a:fillRect/>
          </a:stretch>
        </p:blipFill>
        <p:spPr>
          <a:xfrm>
            <a:off x="457200" y="1723808"/>
            <a:ext cx="8229600" cy="4278749"/>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Role of Natural Flooding in Riparian Forest Establishment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Person observation of native cottonwood and willow establishment after the 1983-84 “hundred year” flood on Harrison farm and elsewhere.</a:t>
            </a:r>
          </a:p>
          <a:p>
            <a:r>
              <a:rPr lang="en-US" dirty="0" smtClean="0"/>
              <a:t>Cottonwoods and willow germinate only on bare mud during flood </a:t>
            </a:r>
            <a:r>
              <a:rPr lang="en-US" dirty="0" smtClean="0"/>
              <a:t>recession in June.</a:t>
            </a:r>
            <a:endParaRPr lang="en-US" dirty="0" smtClean="0"/>
          </a:p>
          <a:p>
            <a:r>
              <a:rPr lang="en-US" dirty="0" smtClean="0"/>
              <a:t>River channelization stops overbank flooding (except in the 100 year flood).</a:t>
            </a:r>
          </a:p>
          <a:p>
            <a:r>
              <a:rPr lang="en-US" dirty="0" smtClean="0"/>
              <a:t>Ecological restoration by humans requires planting the native species and hastens the establishment of the riparian ecosystem.</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Desired features for a successful riparian forest restoration</a:t>
            </a:r>
            <a:endParaRPr lang="en-US" dirty="0"/>
          </a:p>
        </p:txBody>
      </p:sp>
      <p:sp>
        <p:nvSpPr>
          <p:cNvPr id="3" name="Content Placeholder 2"/>
          <p:cNvSpPr>
            <a:spLocks noGrp="1"/>
          </p:cNvSpPr>
          <p:nvPr>
            <p:ph idx="1"/>
          </p:nvPr>
        </p:nvSpPr>
        <p:spPr/>
        <p:txBody>
          <a:bodyPr/>
          <a:lstStyle/>
          <a:p>
            <a:r>
              <a:rPr lang="en-US" dirty="0" smtClean="0"/>
              <a:t>A large area with few “edges” (island biogeography)</a:t>
            </a:r>
          </a:p>
          <a:p>
            <a:r>
              <a:rPr lang="en-US" dirty="0" smtClean="0"/>
              <a:t>Removal of “exotic” plant species</a:t>
            </a:r>
          </a:p>
          <a:p>
            <a:r>
              <a:rPr lang="en-US" dirty="0" smtClean="0"/>
              <a:t>Re-planting of native trees and shrubs with ecological stratification or vegetation diversity</a:t>
            </a:r>
          </a:p>
          <a:p>
            <a:r>
              <a:rPr lang="en-US" dirty="0" smtClean="0"/>
              <a:t>Proximity to ground water for rooting</a:t>
            </a:r>
          </a:p>
          <a:p>
            <a:r>
              <a:rPr lang="en-US" dirty="0" smtClean="0"/>
              <a:t>Flood terrace reconstruction on dredge-steepened river banks</a:t>
            </a:r>
          </a:p>
          <a:p>
            <a:endParaRPr lang="en-US" dirty="0" smtClean="0"/>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descr="RiverMountainsAnnMarieBernshawPhoto_R16.jpg"/>
          <p:cNvPicPr>
            <a:picLocks noChangeAspect="1"/>
          </p:cNvPicPr>
          <p:nvPr/>
        </p:nvPicPr>
        <p:blipFill>
          <a:blip r:embed="rId2" cstate="print"/>
          <a:srcRect/>
          <a:stretch>
            <a:fillRect/>
          </a:stretch>
        </p:blipFill>
        <p:spPr bwMode="auto">
          <a:xfrm>
            <a:off x="0" y="390525"/>
            <a:ext cx="9144000" cy="6076950"/>
          </a:xfrm>
          <a:prstGeom prst="rect">
            <a:avLst/>
          </a:prstGeom>
          <a:noFill/>
          <a:ln w="9525">
            <a:noFill/>
            <a:miter lim="800000"/>
            <a:headEnd/>
            <a:tailEnd/>
          </a:ln>
        </p:spPr>
      </p:pic>
      <p:sp>
        <p:nvSpPr>
          <p:cNvPr id="4" name="TextBox 3"/>
          <p:cNvSpPr txBox="1"/>
          <p:nvPr/>
        </p:nvSpPr>
        <p:spPr>
          <a:xfrm>
            <a:off x="228600" y="6096002"/>
            <a:ext cx="1981200" cy="307777"/>
          </a:xfrm>
          <a:prstGeom prst="rect">
            <a:avLst/>
          </a:prstGeom>
          <a:solidFill>
            <a:schemeClr val="tx1">
              <a:lumMod val="65000"/>
              <a:lumOff val="35000"/>
              <a:alpha val="60000"/>
            </a:schemeClr>
          </a:solidFill>
        </p:spPr>
        <p:txBody>
          <a:bodyPr wrap="square" rtlCol="0">
            <a:spAutoFit/>
          </a:bodyPr>
          <a:lstStyle/>
          <a:p>
            <a:r>
              <a:rPr lang="en-US" sz="1400" dirty="0" smtClean="0">
                <a:solidFill>
                  <a:srgbClr val="FFFF00"/>
                </a:solidFill>
              </a:rPr>
              <a:t>c. Anne-Marie </a:t>
            </a:r>
            <a:r>
              <a:rPr lang="en-US" sz="1400" dirty="0" err="1" smtClean="0">
                <a:solidFill>
                  <a:srgbClr val="FFFF00"/>
                </a:solidFill>
              </a:rPr>
              <a:t>Bernshaw</a:t>
            </a:r>
            <a:endParaRPr lang="en-US" sz="1400" dirty="0">
              <a:solidFill>
                <a:srgbClr val="FFFF00"/>
              </a:solidFill>
            </a:endParaRPr>
          </a:p>
        </p:txBody>
      </p:sp>
      <p:sp>
        <p:nvSpPr>
          <p:cNvPr id="5" name="TextBox 4"/>
          <p:cNvSpPr txBox="1"/>
          <p:nvPr/>
        </p:nvSpPr>
        <p:spPr>
          <a:xfrm>
            <a:off x="304800" y="5562601"/>
            <a:ext cx="1981200" cy="307777"/>
          </a:xfrm>
          <a:prstGeom prst="rect">
            <a:avLst/>
          </a:prstGeom>
          <a:solidFill>
            <a:schemeClr val="tx1">
              <a:lumMod val="65000"/>
              <a:lumOff val="35000"/>
              <a:alpha val="60000"/>
            </a:schemeClr>
          </a:solidFill>
        </p:spPr>
        <p:txBody>
          <a:bodyPr wrap="square" rtlCol="0">
            <a:spAutoFit/>
          </a:bodyPr>
          <a:lstStyle/>
          <a:p>
            <a:endParaRPr lang="en-US" sz="1400" dirty="0">
              <a:solidFill>
                <a:srgbClr val="FFFF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arian forest profile.jpg"/>
          <p:cNvPicPr>
            <a:picLocks noChangeAspect="1"/>
          </p:cNvPicPr>
          <p:nvPr/>
        </p:nvPicPr>
        <p:blipFill>
          <a:blip r:embed="rId2"/>
          <a:stretch>
            <a:fillRect/>
          </a:stretch>
        </p:blipFill>
        <p:spPr>
          <a:xfrm>
            <a:off x="1744048" y="0"/>
            <a:ext cx="5655904"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srcRect l="42458" t="66918" r="45160" b="13454"/>
          <a:stretch>
            <a:fillRect/>
          </a:stretch>
        </p:blipFill>
        <p:spPr bwMode="auto">
          <a:xfrm>
            <a:off x="381000" y="228600"/>
            <a:ext cx="2507272" cy="2236494"/>
          </a:xfrm>
          <a:prstGeom prst="rect">
            <a:avLst/>
          </a:prstGeom>
          <a:noFill/>
          <a:ln w="9525">
            <a:noFill/>
            <a:miter lim="800000"/>
            <a:headEnd/>
            <a:tailEnd/>
          </a:ln>
        </p:spPr>
      </p:pic>
      <p:pic>
        <p:nvPicPr>
          <p:cNvPr id="7" name="Picture 6"/>
          <p:cNvPicPr/>
          <p:nvPr/>
        </p:nvPicPr>
        <p:blipFill>
          <a:blip r:embed="rId3" cstate="print"/>
          <a:srcRect l="55620" t="67421" r="17819" b="13199"/>
          <a:stretch>
            <a:fillRect/>
          </a:stretch>
        </p:blipFill>
        <p:spPr bwMode="auto">
          <a:xfrm>
            <a:off x="3733800" y="990600"/>
            <a:ext cx="4892901" cy="2009350"/>
          </a:xfrm>
          <a:prstGeom prst="rect">
            <a:avLst/>
          </a:prstGeom>
          <a:noFill/>
          <a:ln w="9525">
            <a:noFill/>
            <a:miter lim="800000"/>
            <a:headEnd/>
            <a:tailEnd/>
          </a:ln>
        </p:spPr>
      </p:pic>
      <p:sp>
        <p:nvSpPr>
          <p:cNvPr id="8" name="TextBox 7"/>
          <p:cNvSpPr txBox="1"/>
          <p:nvPr/>
        </p:nvSpPr>
        <p:spPr>
          <a:xfrm>
            <a:off x="3124200" y="0"/>
            <a:ext cx="4845814" cy="954107"/>
          </a:xfrm>
          <a:prstGeom prst="rect">
            <a:avLst/>
          </a:prstGeom>
          <a:noFill/>
        </p:spPr>
        <p:txBody>
          <a:bodyPr wrap="square" rtlCol="0">
            <a:spAutoFit/>
          </a:bodyPr>
          <a:lstStyle/>
          <a:p>
            <a:r>
              <a:rPr lang="en-US" sz="2800" dirty="0" smtClean="0"/>
              <a:t>Yellow Breasted Chat: winters in</a:t>
            </a:r>
          </a:p>
          <a:p>
            <a:r>
              <a:rPr lang="en-US" sz="2800" dirty="0" smtClean="0"/>
              <a:t> sub-tropical forests</a:t>
            </a:r>
            <a:endParaRPr lang="en-US" sz="2800" dirty="0"/>
          </a:p>
        </p:txBody>
      </p:sp>
      <p:sp>
        <p:nvSpPr>
          <p:cNvPr id="9" name="TextBox 8"/>
          <p:cNvSpPr txBox="1"/>
          <p:nvPr/>
        </p:nvSpPr>
        <p:spPr>
          <a:xfrm>
            <a:off x="228601" y="2743201"/>
            <a:ext cx="2357377" cy="646331"/>
          </a:xfrm>
          <a:prstGeom prst="rect">
            <a:avLst/>
          </a:prstGeom>
          <a:solidFill>
            <a:schemeClr val="tx2">
              <a:lumMod val="40000"/>
              <a:lumOff val="60000"/>
              <a:alpha val="2000"/>
            </a:schemeClr>
          </a:solidFill>
        </p:spPr>
        <p:txBody>
          <a:bodyPr wrap="none" rtlCol="0">
            <a:spAutoFit/>
          </a:bodyPr>
          <a:lstStyle/>
          <a:p>
            <a:r>
              <a:rPr lang="en-US" dirty="0" smtClean="0"/>
              <a:t>Can the Chat live here?</a:t>
            </a:r>
          </a:p>
          <a:p>
            <a:r>
              <a:rPr lang="en-US" dirty="0" smtClean="0"/>
              <a:t>Why not?</a:t>
            </a:r>
            <a:endParaRPr lang="en-US" dirty="0"/>
          </a:p>
        </p:txBody>
      </p:sp>
      <p:pic>
        <p:nvPicPr>
          <p:cNvPr id="11" name="Picture 10" descr="20080524_7847_100ppi_10inW.jpg"/>
          <p:cNvPicPr>
            <a:picLocks noChangeAspect="1"/>
          </p:cNvPicPr>
          <p:nvPr/>
        </p:nvPicPr>
        <p:blipFill>
          <a:blip r:embed="rId4" cstate="print"/>
          <a:stretch>
            <a:fillRect/>
          </a:stretch>
        </p:blipFill>
        <p:spPr>
          <a:xfrm>
            <a:off x="3352800" y="3276600"/>
            <a:ext cx="5174848" cy="3270504"/>
          </a:xfrm>
          <a:prstGeom prst="rect">
            <a:avLst/>
          </a:prstGeom>
        </p:spPr>
      </p:pic>
      <p:sp>
        <p:nvSpPr>
          <p:cNvPr id="12" name="TextBox 11"/>
          <p:cNvSpPr txBox="1"/>
          <p:nvPr/>
        </p:nvSpPr>
        <p:spPr>
          <a:xfrm>
            <a:off x="304800" y="3886201"/>
            <a:ext cx="1447800" cy="1200329"/>
          </a:xfrm>
          <a:prstGeom prst="rect">
            <a:avLst/>
          </a:prstGeom>
          <a:noFill/>
        </p:spPr>
        <p:txBody>
          <a:bodyPr wrap="square" rtlCol="0">
            <a:spAutoFit/>
          </a:bodyPr>
          <a:lstStyle/>
          <a:p>
            <a:r>
              <a:rPr lang="en-US" dirty="0" smtClean="0"/>
              <a:t>Can the chat live </a:t>
            </a:r>
            <a:r>
              <a:rPr lang="en-US" u="sng" dirty="0" smtClean="0"/>
              <a:t>here?</a:t>
            </a:r>
            <a:endParaRPr lang="en-US" dirty="0" smtClean="0"/>
          </a:p>
          <a:p>
            <a:endParaRPr lang="en-US" dirty="0"/>
          </a:p>
          <a:p>
            <a:r>
              <a:rPr lang="en-US" dirty="0" smtClean="0"/>
              <a:t>Why?</a:t>
            </a:r>
            <a:endParaRPr lang="en-US" dirty="0"/>
          </a:p>
        </p:txBody>
      </p:sp>
      <p:cxnSp>
        <p:nvCxnSpPr>
          <p:cNvPr id="14" name="Straight Arrow Connector 13"/>
          <p:cNvCxnSpPr/>
          <p:nvPr/>
        </p:nvCxnSpPr>
        <p:spPr>
          <a:xfrm flipV="1">
            <a:off x="2590800" y="2438400"/>
            <a:ext cx="990600" cy="457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05000" y="4343400"/>
            <a:ext cx="1219200"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Goal:  Attraction of </a:t>
            </a:r>
            <a:r>
              <a:rPr lang="en-US" sz="2800" dirty="0" err="1" smtClean="0"/>
              <a:t>Neotropical</a:t>
            </a:r>
            <a:r>
              <a:rPr lang="en-US" sz="2800" dirty="0" smtClean="0"/>
              <a:t> migratory birds such as the Bullock’s Oriole and  habitat for resident wildlife</a:t>
            </a:r>
            <a:endParaRPr lang="en-US" sz="2800" dirty="0"/>
          </a:p>
        </p:txBody>
      </p:sp>
      <p:pic>
        <p:nvPicPr>
          <p:cNvPr id="3" name="Picture 2" descr="BirdBaltimoreOriole.JPG"/>
          <p:cNvPicPr>
            <a:picLocks noChangeAspect="1"/>
          </p:cNvPicPr>
          <p:nvPr/>
        </p:nvPicPr>
        <p:blipFill>
          <a:blip r:embed="rId2"/>
          <a:stretch>
            <a:fillRect/>
          </a:stretch>
        </p:blipFill>
        <p:spPr>
          <a:xfrm>
            <a:off x="1871663" y="1357313"/>
            <a:ext cx="5400675" cy="414337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US" sz="4000" dirty="0" smtClean="0"/>
              <a:t>Jordan River Riparian Ecological Restoration Areas (south to north)</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pPr lvl="0">
              <a:buNone/>
            </a:pPr>
            <a:r>
              <a:rPr lang="en-US" sz="1800" b="1" dirty="0" smtClean="0"/>
              <a:t>1.   The Galena Open Space Complex (Draper)</a:t>
            </a:r>
            <a:endParaRPr lang="en-US" sz="1800" dirty="0" smtClean="0"/>
          </a:p>
          <a:p>
            <a:pPr>
              <a:buNone/>
            </a:pPr>
            <a:r>
              <a:rPr lang="en-US" sz="1800" u="sng" dirty="0" smtClean="0">
                <a:hlinkClick r:id="rId2"/>
              </a:rPr>
              <a:t>            http://www.ffsl.utah.gov/SovLands/Galena_cmp.pdf</a:t>
            </a:r>
            <a:endParaRPr lang="en-US" sz="1800" u="sng" dirty="0" smtClean="0"/>
          </a:p>
          <a:p>
            <a:pPr>
              <a:buNone/>
            </a:pPr>
            <a:endParaRPr lang="en-US" sz="1800" u="sng" dirty="0" smtClean="0"/>
          </a:p>
          <a:p>
            <a:pPr lvl="0">
              <a:buNone/>
            </a:pPr>
            <a:r>
              <a:rPr lang="en-US" sz="1800" b="1" dirty="0" smtClean="0"/>
              <a:t>2.  Jordan River Migratory Bird Habitat Restoration Project (South Jordan)</a:t>
            </a:r>
            <a:endParaRPr lang="en-US" sz="1800" dirty="0" smtClean="0"/>
          </a:p>
          <a:p>
            <a:pPr>
              <a:buNone/>
            </a:pPr>
            <a:r>
              <a:rPr lang="en-US" sz="1800" u="sng" dirty="0" smtClean="0">
                <a:hlinkClick r:id="rId3"/>
              </a:rPr>
              <a:t>           http</a:t>
            </a:r>
            <a:r>
              <a:rPr lang="en-US" sz="1800" dirty="0" smtClean="0">
                <a:hlinkClick r:id="rId3"/>
              </a:rPr>
              <a:t>://</a:t>
            </a:r>
            <a:r>
              <a:rPr lang="en-US" sz="1800" u="sng" dirty="0" smtClean="0">
                <a:hlinkClick r:id="rId3"/>
              </a:rPr>
              <a:t>www.treeutah.org/eco_restoration.htm</a:t>
            </a:r>
            <a:endParaRPr lang="en-US" sz="1800" u="sng" dirty="0" smtClean="0"/>
          </a:p>
          <a:p>
            <a:pPr>
              <a:buNone/>
            </a:pPr>
            <a:endParaRPr lang="en-US" sz="1800" u="sng" dirty="0" smtClean="0"/>
          </a:p>
          <a:p>
            <a:pPr>
              <a:buAutoNum type="arabicPeriod" startAt="3"/>
            </a:pPr>
            <a:r>
              <a:rPr lang="en-US" sz="1800" b="1" dirty="0" smtClean="0"/>
              <a:t>Bingham Junction </a:t>
            </a:r>
            <a:r>
              <a:rPr lang="en-US" sz="1800" b="1" dirty="0" err="1" smtClean="0"/>
              <a:t>Riverwalk</a:t>
            </a:r>
            <a:r>
              <a:rPr lang="en-US" sz="1800" b="1" dirty="0" smtClean="0"/>
              <a:t> Natural Area  (Midvale) </a:t>
            </a:r>
          </a:p>
          <a:p>
            <a:pPr>
              <a:buNone/>
            </a:pPr>
            <a:r>
              <a:rPr lang="en-US" sz="1800" b="1" dirty="0" smtClean="0"/>
              <a:t>              (Important storm water filtration and river flood connection demonstration)</a:t>
            </a:r>
          </a:p>
          <a:p>
            <a:pPr>
              <a:buNone/>
            </a:pPr>
            <a:endParaRPr lang="en-US" sz="1800" b="1" dirty="0" smtClean="0"/>
          </a:p>
          <a:p>
            <a:pPr lvl="0">
              <a:buNone/>
            </a:pPr>
            <a:r>
              <a:rPr lang="en-US" sz="1800" b="1" dirty="0" smtClean="0"/>
              <a:t>4.   S. L. Co. Redwood </a:t>
            </a:r>
            <a:r>
              <a:rPr lang="en-US" sz="1800" b="1" dirty="0" err="1" smtClean="0"/>
              <a:t>NatureArea</a:t>
            </a:r>
            <a:r>
              <a:rPr lang="en-US" sz="1800" b="1" dirty="0" smtClean="0"/>
              <a:t> </a:t>
            </a:r>
            <a:r>
              <a:rPr lang="en-US" sz="1800" b="1" dirty="0" smtClean="0"/>
              <a:t>(West Valley City)</a:t>
            </a:r>
          </a:p>
          <a:p>
            <a:pPr>
              <a:buNone/>
            </a:pPr>
            <a:r>
              <a:rPr lang="en-US" sz="1800" u="sng" dirty="0" smtClean="0">
                <a:hlinkClick r:id="rId4"/>
              </a:rPr>
              <a:t>            http://www.recreation.slco.org/parks/redwoodNatureArea/index.html</a:t>
            </a:r>
            <a:endParaRPr lang="en-US" sz="1800" u="sng" dirty="0" smtClean="0"/>
          </a:p>
          <a:p>
            <a:pPr>
              <a:buNone/>
            </a:pPr>
            <a:endParaRPr lang="en-US" sz="1800" u="sng" dirty="0" smtClean="0"/>
          </a:p>
          <a:p>
            <a:pPr lvl="0">
              <a:buNone/>
            </a:pPr>
            <a:r>
              <a:rPr lang="en-US" sz="1800" b="1" dirty="0" smtClean="0"/>
              <a:t>5.  Bend-in-the-River  (Salt Lake City) &amp; S.L. City/County bank stabilization project</a:t>
            </a:r>
            <a:endParaRPr lang="en-US" sz="1800" dirty="0" smtClean="0"/>
          </a:p>
          <a:p>
            <a:pPr>
              <a:buNone/>
            </a:pPr>
            <a:r>
              <a:rPr lang="en-US" sz="1800" dirty="0" smtClean="0">
                <a:hlinkClick r:id="rId5"/>
              </a:rPr>
              <a:t>             http://www.sa.utah.edu/bennion/bend/</a:t>
            </a:r>
            <a:r>
              <a:rPr lang="en-US" sz="1800" dirty="0" smtClean="0"/>
              <a:t>  </a:t>
            </a:r>
          </a:p>
          <a:p>
            <a:pPr>
              <a:buNone/>
            </a:pPr>
            <a:r>
              <a:rPr lang="en-US" sz="1800" dirty="0" smtClean="0">
                <a:hlinkClick r:id="rId6"/>
              </a:rPr>
              <a:t>             http://</a:t>
            </a:r>
            <a:r>
              <a:rPr lang="en-US" sz="1800" dirty="0" smtClean="0">
                <a:hlinkClick r:id="rId6"/>
              </a:rPr>
              <a:t>www.slcgov.com/node/627</a:t>
            </a:r>
            <a:endParaRPr lang="en-US" sz="1800" dirty="0" smtClean="0"/>
          </a:p>
          <a:p>
            <a:pPr>
              <a:buNone/>
            </a:pPr>
            <a:endParaRPr lang="en-US" sz="1800" dirty="0" smtClean="0"/>
          </a:p>
          <a:p>
            <a:pPr>
              <a:buNone/>
            </a:pPr>
            <a:r>
              <a:rPr lang="en-US" sz="1800" u="sng" dirty="0" smtClean="0"/>
              <a:t>6.  </a:t>
            </a:r>
            <a:r>
              <a:rPr lang="en-US" sz="1800" b="1" u="sng" dirty="0" smtClean="0"/>
              <a:t>Proposed   9</a:t>
            </a:r>
            <a:r>
              <a:rPr lang="en-US" sz="1800" b="1" u="sng" baseline="30000" dirty="0" smtClean="0"/>
              <a:t>th</a:t>
            </a:r>
            <a:r>
              <a:rPr lang="en-US" sz="1800" b="1" u="sng" dirty="0" smtClean="0"/>
              <a:t> South Oxbow Project</a:t>
            </a:r>
          </a:p>
          <a:p>
            <a:pPr>
              <a:buNone/>
            </a:pPr>
            <a:endParaRPr lang="en-US" sz="1800" u="sng" dirty="0" smtClean="0"/>
          </a:p>
          <a:p>
            <a:pPr>
              <a:buNone/>
            </a:pPr>
            <a:endParaRPr lang="en-US" sz="1800" u="sng" dirty="0" smtClean="0"/>
          </a:p>
          <a:p>
            <a:pPr>
              <a:buNone/>
            </a:pPr>
            <a:endParaRPr lang="en-US" sz="1800" dirty="0" smtClean="0"/>
          </a:p>
          <a:p>
            <a:pPr>
              <a:buNone/>
            </a:pPr>
            <a:endParaRPr lang="en-US" sz="1800" dirty="0" smtClean="0"/>
          </a:p>
          <a:p>
            <a:pPr>
              <a:buNone/>
            </a:pPr>
            <a:endParaRPr lang="en-US" sz="1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066800"/>
          </a:xfrm>
        </p:spPr>
        <p:txBody>
          <a:bodyPr>
            <a:noAutofit/>
          </a:bodyPr>
          <a:lstStyle/>
          <a:p>
            <a:r>
              <a:rPr lang="en-US" sz="2800" b="1" dirty="0" smtClean="0"/>
              <a:t>Jordan River Migratory Bird Reserve: A 17-year Project</a:t>
            </a:r>
            <a:br>
              <a:rPr lang="en-US" sz="2800" b="1" dirty="0" smtClean="0"/>
            </a:br>
            <a:r>
              <a:rPr lang="en-US" sz="2800" b="1" dirty="0" smtClean="0"/>
              <a:t> Willow Creek Restoration Time Line</a:t>
            </a:r>
            <a:r>
              <a:rPr lang="en-US" sz="3200" dirty="0" smtClean="0"/>
              <a:t/>
            </a:r>
            <a:br>
              <a:rPr lang="en-US" sz="3200" dirty="0" smtClean="0"/>
            </a:br>
            <a:endParaRPr lang="en-US" sz="3200" dirty="0"/>
          </a:p>
        </p:txBody>
      </p:sp>
      <p:pic>
        <p:nvPicPr>
          <p:cNvPr id="4" name="Content Placeholder 3" descr="JRMPR History.jpg"/>
          <p:cNvPicPr>
            <a:picLocks noGrp="1" noChangeAspect="1"/>
          </p:cNvPicPr>
          <p:nvPr>
            <p:ph idx="1"/>
          </p:nvPr>
        </p:nvPicPr>
        <p:blipFill>
          <a:blip r:embed="rId2" cstate="print"/>
          <a:stretch>
            <a:fillRect/>
          </a:stretch>
        </p:blipFill>
        <p:spPr>
          <a:xfrm>
            <a:off x="457200" y="1297760"/>
            <a:ext cx="8229600" cy="4368844"/>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Ty Harrison?</a:t>
            </a:r>
            <a:endParaRPr lang="en-US" dirty="0"/>
          </a:p>
        </p:txBody>
      </p:sp>
      <p:graphicFrame>
        <p:nvGraphicFramePr>
          <p:cNvPr id="4" name="Content Placeholder 3"/>
          <p:cNvGraphicFramePr>
            <a:graphicFrameLocks noGrp="1"/>
          </p:cNvGraphicFramePr>
          <p:nvPr>
            <p:ph idx="1"/>
          </p:nvPr>
        </p:nvGraphicFramePr>
        <p:xfrm>
          <a:off x="457200" y="1600200"/>
          <a:ext cx="8229600" cy="5577840"/>
        </p:xfrm>
        <a:graphic>
          <a:graphicData uri="http://schemas.openxmlformats.org/drawingml/2006/table">
            <a:tbl>
              <a:tblPr firstRow="1" bandRow="1">
                <a:tableStyleId>{5C22544A-7EE6-4342-B048-85BDC9FD1C3A}</a:tableStyleId>
              </a:tblPr>
              <a:tblGrid>
                <a:gridCol w="4114800"/>
                <a:gridCol w="4114800"/>
              </a:tblGrid>
              <a:tr h="5577840">
                <a:tc>
                  <a:txBody>
                    <a:bodyPr/>
                    <a:lstStyle/>
                    <a:p>
                      <a:endParaRPr lang="en-US" sz="1800" dirty="0"/>
                    </a:p>
                  </a:txBody>
                  <a:tcPr/>
                </a:tc>
                <a:tc>
                  <a:txBody>
                    <a:bodyPr/>
                    <a:lstStyle/>
                    <a:p>
                      <a:pPr>
                        <a:buFont typeface="Arial" pitchFamily="34" charset="0"/>
                        <a:buChar char="•"/>
                      </a:pPr>
                      <a:r>
                        <a:rPr lang="en-US" sz="1800" dirty="0" smtClean="0"/>
                        <a:t>Born and raised</a:t>
                      </a:r>
                      <a:r>
                        <a:rPr lang="en-US" sz="1800" baseline="0" dirty="0" smtClean="0"/>
                        <a:t> on Jordan River</a:t>
                      </a:r>
                    </a:p>
                    <a:p>
                      <a:pPr>
                        <a:buFont typeface="Arial" pitchFamily="34" charset="0"/>
                        <a:buChar char="•"/>
                      </a:pPr>
                      <a:endParaRPr lang="en-US" sz="1800" baseline="0" dirty="0" smtClean="0"/>
                    </a:p>
                    <a:p>
                      <a:pPr>
                        <a:buFont typeface="Arial" pitchFamily="34" charset="0"/>
                        <a:buChar char="•"/>
                      </a:pPr>
                      <a:r>
                        <a:rPr lang="en-US" sz="1800" baseline="0" dirty="0" smtClean="0"/>
                        <a:t>Professional ecologist</a:t>
                      </a:r>
                    </a:p>
                    <a:p>
                      <a:pPr>
                        <a:buFont typeface="Arial" pitchFamily="34" charset="0"/>
                        <a:buChar char="•"/>
                      </a:pPr>
                      <a:endParaRPr lang="en-US" sz="1800" baseline="0" dirty="0" smtClean="0"/>
                    </a:p>
                    <a:p>
                      <a:pPr>
                        <a:buFont typeface="Arial" pitchFamily="34" charset="0"/>
                        <a:buChar char="•"/>
                      </a:pPr>
                      <a:r>
                        <a:rPr lang="en-US" sz="1800" baseline="0" dirty="0" smtClean="0"/>
                        <a:t>Emeritus professor, Westminster College</a:t>
                      </a:r>
                    </a:p>
                    <a:p>
                      <a:pPr>
                        <a:buFont typeface="Arial" pitchFamily="34" charset="0"/>
                        <a:buChar char="•"/>
                      </a:pPr>
                      <a:endParaRPr lang="en-US" sz="1800" baseline="0" dirty="0" smtClean="0"/>
                    </a:p>
                    <a:p>
                      <a:pPr>
                        <a:buFont typeface="Arial" pitchFamily="34" charset="0"/>
                        <a:buChar char="•"/>
                      </a:pPr>
                      <a:r>
                        <a:rPr lang="en-US" sz="1800" baseline="0" dirty="0" smtClean="0"/>
                        <a:t>Consultant for Jordan River Migratory Bird Reserve Restoration Project</a:t>
                      </a:r>
                    </a:p>
                    <a:p>
                      <a:pPr>
                        <a:buFont typeface="Arial" pitchFamily="34" charset="0"/>
                        <a:buChar char="•"/>
                      </a:pPr>
                      <a:endParaRPr lang="en-US" sz="1800" dirty="0" smtClean="0"/>
                    </a:p>
                    <a:p>
                      <a:pPr>
                        <a:buFont typeface="Arial" pitchFamily="34" charset="0"/>
                        <a:buChar char="•"/>
                      </a:pPr>
                      <a:r>
                        <a:rPr lang="en-US" sz="1800" dirty="0" smtClean="0"/>
                        <a:t>Member, Jordan River Commission’s Technical Advisory Committee</a:t>
                      </a:r>
                    </a:p>
                    <a:p>
                      <a:pPr>
                        <a:buFont typeface="Arial" pitchFamily="34" charset="0"/>
                        <a:buChar char="•"/>
                      </a:pPr>
                      <a:endParaRPr lang="en-US" sz="1800" dirty="0" smtClean="0"/>
                    </a:p>
                    <a:p>
                      <a:pPr>
                        <a:buFont typeface="Arial" pitchFamily="34" charset="0"/>
                        <a:buChar char="•"/>
                      </a:pPr>
                      <a:r>
                        <a:rPr lang="en-US" sz="1800" dirty="0" smtClean="0"/>
                        <a:t>Google “Ty Harrison” to</a:t>
                      </a:r>
                      <a:r>
                        <a:rPr lang="en-US" sz="1800" baseline="0" dirty="0" smtClean="0"/>
                        <a:t> v</a:t>
                      </a:r>
                      <a:r>
                        <a:rPr lang="en-US" sz="1800" dirty="0" smtClean="0"/>
                        <a:t>isit web page</a:t>
                      </a:r>
                      <a:endParaRPr lang="en-US" sz="1800" dirty="0"/>
                    </a:p>
                  </a:txBody>
                  <a:tcPr/>
                </a:tc>
              </a:tr>
            </a:tbl>
          </a:graphicData>
        </a:graphic>
      </p:graphicFrame>
      <p:pic>
        <p:nvPicPr>
          <p:cNvPr id="5" name="Picture 4" descr="Ty on Bridge Campus Compact Photo.jpg"/>
          <p:cNvPicPr>
            <a:picLocks noChangeAspect="1"/>
          </p:cNvPicPr>
          <p:nvPr/>
        </p:nvPicPr>
        <p:blipFill>
          <a:blip r:embed="rId2"/>
          <a:stretch>
            <a:fillRect/>
          </a:stretch>
        </p:blipFill>
        <p:spPr>
          <a:xfrm>
            <a:off x="1066800" y="2209800"/>
            <a:ext cx="3048000" cy="2286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92362"/>
          </a:xfrm>
        </p:spPr>
        <p:txBody>
          <a:bodyPr>
            <a:normAutofit fontScale="90000"/>
          </a:bodyPr>
          <a:lstStyle/>
          <a:p>
            <a:r>
              <a:rPr lang="en-US" dirty="0" smtClean="0"/>
              <a:t>Jordan River Migratory Bird Reserve: </a:t>
            </a:r>
            <a:br>
              <a:rPr lang="en-US" dirty="0" smtClean="0"/>
            </a:br>
            <a:r>
              <a:rPr lang="en-US" dirty="0" smtClean="0"/>
              <a:t> A  15 </a:t>
            </a:r>
            <a:r>
              <a:rPr lang="en-US" dirty="0" smtClean="0"/>
              <a:t>year </a:t>
            </a:r>
            <a:r>
              <a:rPr lang="en-US" dirty="0" smtClean="0"/>
              <a:t>Case Study</a:t>
            </a:r>
            <a:br>
              <a:rPr lang="en-US" dirty="0" smtClean="0"/>
            </a:br>
            <a:r>
              <a:rPr lang="en-US" dirty="0" smtClean="0"/>
              <a:t/>
            </a:r>
            <a:br>
              <a:rPr lang="en-US" dirty="0" smtClean="0"/>
            </a:br>
            <a:r>
              <a:rPr lang="en-US" dirty="0" smtClean="0"/>
              <a:t>120 acres at 10600 S.</a:t>
            </a:r>
            <a:br>
              <a:rPr lang="en-US" dirty="0" smtClean="0"/>
            </a:br>
            <a:r>
              <a:rPr lang="en-US" dirty="0" smtClean="0"/>
              <a:t>1 &amp; ½ miles of </a:t>
            </a:r>
            <a:r>
              <a:rPr lang="en-US" dirty="0" smtClean="0"/>
              <a:t>east side river </a:t>
            </a:r>
            <a:r>
              <a:rPr lang="en-US" dirty="0" smtClean="0"/>
              <a:t>frontage</a:t>
            </a:r>
            <a:endParaRPr lang="en-US" dirty="0"/>
          </a:p>
        </p:txBody>
      </p:sp>
      <p:pic>
        <p:nvPicPr>
          <p:cNvPr id="4" name="Content Placeholder 3" descr="photo1.jpg"/>
          <p:cNvPicPr>
            <a:picLocks noGrp="1" noChangeAspect="1"/>
          </p:cNvPicPr>
          <p:nvPr>
            <p:ph idx="1"/>
          </p:nvPr>
        </p:nvPicPr>
        <p:blipFill>
          <a:blip r:embed="rId2" cstate="print">
            <a:lum contrast="20000"/>
          </a:blip>
          <a:stretch>
            <a:fillRect/>
          </a:stretch>
        </p:blipFill>
        <p:spPr>
          <a:xfrm>
            <a:off x="609600" y="3810000"/>
            <a:ext cx="8229600" cy="2815046"/>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Non-native species removal and control  (2000-2005)</a:t>
            </a:r>
            <a:endParaRPr lang="en-US" dirty="0"/>
          </a:p>
        </p:txBody>
      </p:sp>
      <p:pic>
        <p:nvPicPr>
          <p:cNvPr id="4" name="Content Placeholder 3" descr="BrushHog on JRMBR img012.JPG"/>
          <p:cNvPicPr>
            <a:picLocks noGrp="1" noChangeAspect="1"/>
          </p:cNvPicPr>
          <p:nvPr>
            <p:ph idx="1"/>
          </p:nvPr>
        </p:nvPicPr>
        <p:blipFill>
          <a:blip r:embed="rId2" cstate="print"/>
          <a:stretch>
            <a:fillRect/>
          </a:stretch>
        </p:blipFill>
        <p:spPr>
          <a:xfrm>
            <a:off x="2435352" y="2352897"/>
            <a:ext cx="4273296" cy="3020568"/>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10 year old planting of Golden Currant shrubs from 1997 Fairbourn Pasture planting</a:t>
            </a:r>
            <a:endParaRPr lang="en-US" sz="3200" dirty="0"/>
          </a:p>
        </p:txBody>
      </p:sp>
      <p:pic>
        <p:nvPicPr>
          <p:cNvPr id="4" name="Content Placeholder 3" descr="Peter Hovingh inspects currants 4-16-12-1.jpg"/>
          <p:cNvPicPr>
            <a:picLocks noGrp="1" noChangeAspect="1"/>
          </p:cNvPicPr>
          <p:nvPr>
            <p:ph idx="1"/>
          </p:nvPr>
        </p:nvPicPr>
        <p:blipFill>
          <a:blip r:embed="rId2" cstate="print"/>
          <a:stretch>
            <a:fillRect/>
          </a:stretch>
        </p:blipFill>
        <p:spPr>
          <a:xfrm>
            <a:off x="1554693" y="1600201"/>
            <a:ext cx="6034617" cy="4525963"/>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Willow Creek Re-alignment and planting after 2007 </a:t>
            </a:r>
            <a:endParaRPr lang="en-US" dirty="0"/>
          </a:p>
        </p:txBody>
      </p:sp>
      <p:pic>
        <p:nvPicPr>
          <p:cNvPr id="4" name="Content Placeholder 3" descr="NorthJRMBR_NewSize.jpg"/>
          <p:cNvPicPr>
            <a:picLocks noGrp="1" noChangeAspect="1"/>
          </p:cNvPicPr>
          <p:nvPr>
            <p:ph idx="1"/>
          </p:nvPr>
        </p:nvPicPr>
        <p:blipFill>
          <a:blip r:embed="rId2" cstate="print"/>
          <a:stretch>
            <a:fillRect/>
          </a:stretch>
        </p:blipFill>
        <p:spPr>
          <a:xfrm>
            <a:off x="1170822" y="1600200"/>
            <a:ext cx="6802355" cy="452596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rmAutofit fontScale="90000"/>
          </a:bodyPr>
          <a:lstStyle/>
          <a:p>
            <a:r>
              <a:rPr lang="en-US" sz="4000" dirty="0" smtClean="0"/>
              <a:t>Willow Creek new channel planted with trees, shrubs, cattails, </a:t>
            </a:r>
            <a:r>
              <a:rPr lang="en-US" sz="4000" dirty="0" err="1" smtClean="0"/>
              <a:t>bullrushes</a:t>
            </a:r>
            <a:endParaRPr lang="en-US" dirty="0"/>
          </a:p>
        </p:txBody>
      </p:sp>
      <p:pic>
        <p:nvPicPr>
          <p:cNvPr id="5" name="Content Placeholder 4" descr="New Willow Creek main channel S. Hardcastle-1.jpg"/>
          <p:cNvPicPr>
            <a:picLocks noGrp="1" noChangeAspect="1"/>
          </p:cNvPicPr>
          <p:nvPr>
            <p:ph idx="1"/>
          </p:nvPr>
        </p:nvPicPr>
        <p:blipFill>
          <a:blip r:embed="rId2" cstate="print"/>
          <a:stretch>
            <a:fillRect/>
          </a:stretch>
        </p:blipFill>
        <p:spPr>
          <a:xfrm>
            <a:off x="1554693" y="1600201"/>
            <a:ext cx="6034617" cy="4525963"/>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Waterfowl, shorebirds, deer and beaver immediately attracted to wetlands</a:t>
            </a:r>
            <a:endParaRPr lang="en-US" sz="3600" dirty="0"/>
          </a:p>
        </p:txBody>
      </p:sp>
      <p:pic>
        <p:nvPicPr>
          <p:cNvPr id="4" name="Content Placeholder 3" descr="IMG_1672.jpg"/>
          <p:cNvPicPr>
            <a:picLocks noGrp="1" noChangeAspect="1"/>
          </p:cNvPicPr>
          <p:nvPr>
            <p:ph idx="1"/>
          </p:nvPr>
        </p:nvPicPr>
        <p:blipFill>
          <a:blip r:embed="rId2"/>
          <a:stretch>
            <a:fillRect/>
          </a:stretch>
        </p:blipFill>
        <p:spPr>
          <a:xfrm>
            <a:off x="1177529" y="1600201"/>
            <a:ext cx="6788945" cy="45259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noAutofit/>
          </a:bodyPr>
          <a:lstStyle/>
          <a:p>
            <a:r>
              <a:rPr lang="en-US" sz="3600" dirty="0" smtClean="0"/>
              <a:t>2009 season Oriole nest in  Fremont Cottonwood planted in 1999 (ten year old tree).  Note willows behind.</a:t>
            </a:r>
            <a:endParaRPr lang="en-US" sz="3600" dirty="0"/>
          </a:p>
        </p:txBody>
      </p:sp>
      <p:pic>
        <p:nvPicPr>
          <p:cNvPr id="4" name="Content Placeholder 3" descr="IMG_1600.jpg"/>
          <p:cNvPicPr>
            <a:picLocks noGrp="1" noChangeAspect="1"/>
          </p:cNvPicPr>
          <p:nvPr>
            <p:ph idx="1"/>
          </p:nvPr>
        </p:nvPicPr>
        <p:blipFill>
          <a:blip r:embed="rId2" cstate="print"/>
          <a:stretch>
            <a:fillRect/>
          </a:stretch>
        </p:blipFill>
        <p:spPr>
          <a:xfrm>
            <a:off x="3352800" y="1951037"/>
            <a:ext cx="3017309" cy="4525963"/>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229600" cy="1143000"/>
          </a:xfrm>
        </p:spPr>
        <p:txBody>
          <a:bodyPr>
            <a:noAutofit/>
          </a:bodyPr>
          <a:lstStyle/>
          <a:p>
            <a:r>
              <a:rPr lang="en-US" sz="3200" dirty="0" smtClean="0"/>
              <a:t>Oriole nest in ten year-old Box Elder, woven with milkweed fibers and polypropylene from weed fabric</a:t>
            </a:r>
            <a:endParaRPr lang="en-US" sz="3200" dirty="0"/>
          </a:p>
        </p:txBody>
      </p:sp>
      <p:pic>
        <p:nvPicPr>
          <p:cNvPr id="4" name="Content Placeholder 3" descr="IMG_1590.jpg"/>
          <p:cNvPicPr>
            <a:picLocks noGrp="1" noChangeAspect="1"/>
          </p:cNvPicPr>
          <p:nvPr>
            <p:ph idx="1"/>
          </p:nvPr>
        </p:nvPicPr>
        <p:blipFill>
          <a:blip r:embed="rId2" cstate="print"/>
          <a:stretch>
            <a:fillRect/>
          </a:stretch>
        </p:blipFill>
        <p:spPr>
          <a:xfrm>
            <a:off x="1177529" y="1600201"/>
            <a:ext cx="6788945" cy="452596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Future Willow Creek extension across Greenwood Pasture N. of 10600 S. in South Jordan</a:t>
            </a:r>
            <a:endParaRPr lang="en-US" sz="2800" dirty="0"/>
          </a:p>
        </p:txBody>
      </p:sp>
      <p:pic>
        <p:nvPicPr>
          <p:cNvPr id="4" name="Content Placeholder 3" descr="Greenwood Pasture 2009 resized image.jpg"/>
          <p:cNvPicPr>
            <a:picLocks noGrp="1" noChangeAspect="1"/>
          </p:cNvPicPr>
          <p:nvPr>
            <p:ph idx="1"/>
          </p:nvPr>
        </p:nvPicPr>
        <p:blipFill>
          <a:blip r:embed="rId2" cstate="print"/>
          <a:stretch>
            <a:fillRect/>
          </a:stretch>
        </p:blipFill>
        <p:spPr>
          <a:xfrm>
            <a:off x="838200" y="1447801"/>
            <a:ext cx="3496640" cy="4525963"/>
          </a:xfrm>
        </p:spPr>
      </p:pic>
      <p:pic>
        <p:nvPicPr>
          <p:cNvPr id="5" name="Picture 4" descr="Greenwood Willow Creek Extension Proposed resized.jpg"/>
          <p:cNvPicPr>
            <a:picLocks noChangeAspect="1"/>
          </p:cNvPicPr>
          <p:nvPr/>
        </p:nvPicPr>
        <p:blipFill>
          <a:blip r:embed="rId3"/>
          <a:stretch>
            <a:fillRect/>
          </a:stretch>
        </p:blipFill>
        <p:spPr>
          <a:xfrm>
            <a:off x="4572000" y="1447800"/>
            <a:ext cx="3657600" cy="50292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Issues for Riparian Restoration in Salt Lake County</a:t>
            </a:r>
            <a:endParaRPr lang="en-US" dirty="0"/>
          </a:p>
        </p:txBody>
      </p:sp>
      <p:sp>
        <p:nvSpPr>
          <p:cNvPr id="3" name="Content Placeholder 2"/>
          <p:cNvSpPr>
            <a:spLocks noGrp="1"/>
          </p:cNvSpPr>
          <p:nvPr>
            <p:ph idx="1"/>
          </p:nvPr>
        </p:nvSpPr>
        <p:spPr/>
        <p:txBody>
          <a:bodyPr>
            <a:normAutofit lnSpcReduction="10000"/>
          </a:bodyPr>
          <a:lstStyle/>
          <a:p>
            <a:r>
              <a:rPr lang="en-US" dirty="0" smtClean="0"/>
              <a:t>Public awareness of restoration benefits (Blue Print Jordan River)</a:t>
            </a:r>
          </a:p>
          <a:p>
            <a:r>
              <a:rPr lang="en-US" dirty="0" smtClean="0"/>
              <a:t>Countywide coordination and funding of restoration projects</a:t>
            </a:r>
          </a:p>
          <a:p>
            <a:r>
              <a:rPr lang="en-US" dirty="0" smtClean="0"/>
              <a:t>Funding for long-term maintenance</a:t>
            </a:r>
          </a:p>
          <a:p>
            <a:r>
              <a:rPr lang="en-US" dirty="0" smtClean="0"/>
              <a:t>Training for municipal employees in restoration and maintenance techniques</a:t>
            </a:r>
          </a:p>
          <a:p>
            <a:r>
              <a:rPr lang="en-US" dirty="0" smtClean="0"/>
              <a:t>Understanding the role of riparian wetlands in best management practices for </a:t>
            </a:r>
            <a:r>
              <a:rPr lang="en-US" dirty="0" smtClean="0"/>
              <a:t>storm water</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Questions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Who killed the Jordan River?</a:t>
            </a:r>
          </a:p>
          <a:p>
            <a:r>
              <a:rPr lang="en-US" dirty="0" smtClean="0"/>
              <a:t>Why does the Jordan River need restoration?</a:t>
            </a:r>
          </a:p>
          <a:p>
            <a:pPr lvl="1"/>
            <a:r>
              <a:rPr lang="en-US" dirty="0" smtClean="0"/>
              <a:t>Past destruction of habitat for migratory birds and other urban wildlife</a:t>
            </a:r>
          </a:p>
          <a:p>
            <a:pPr lvl="1"/>
            <a:r>
              <a:rPr lang="en-US" dirty="0" smtClean="0"/>
              <a:t>Invasion of non-native plants</a:t>
            </a:r>
          </a:p>
          <a:p>
            <a:pPr lvl="1"/>
            <a:r>
              <a:rPr lang="en-US" dirty="0" smtClean="0"/>
              <a:t>Lack of habitat connectivity</a:t>
            </a:r>
          </a:p>
          <a:p>
            <a:pPr lvl="1"/>
            <a:r>
              <a:rPr lang="en-US" dirty="0" smtClean="0"/>
              <a:t>Need to increase biodiversity and environmental services (filtration, flood protection)</a:t>
            </a:r>
          </a:p>
          <a:p>
            <a:r>
              <a:rPr lang="en-US" dirty="0" smtClean="0"/>
              <a:t>What is </a:t>
            </a:r>
            <a:r>
              <a:rPr lang="en-US" dirty="0" smtClean="0"/>
              <a:t>riparian and what is restoration</a:t>
            </a:r>
            <a:r>
              <a:rPr lang="en-US" dirty="0" smtClean="0"/>
              <a:t>?</a:t>
            </a:r>
          </a:p>
          <a:p>
            <a:r>
              <a:rPr lang="en-US" dirty="0" smtClean="0"/>
              <a:t>How is it done?</a:t>
            </a:r>
          </a:p>
          <a:p>
            <a:pPr lvl="1"/>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Area Management Issues</a:t>
            </a:r>
            <a:endParaRPr lang="en-US" dirty="0"/>
          </a:p>
        </p:txBody>
      </p:sp>
      <p:sp>
        <p:nvSpPr>
          <p:cNvPr id="3" name="Content Placeholder 2"/>
          <p:cNvSpPr>
            <a:spLocks noGrp="1"/>
          </p:cNvSpPr>
          <p:nvPr>
            <p:ph idx="1"/>
          </p:nvPr>
        </p:nvSpPr>
        <p:spPr/>
        <p:txBody>
          <a:bodyPr/>
          <a:lstStyle/>
          <a:p>
            <a:r>
              <a:rPr lang="en-US" dirty="0" smtClean="0"/>
              <a:t>Weed and exotic tree control</a:t>
            </a:r>
          </a:p>
          <a:p>
            <a:r>
              <a:rPr lang="en-US" dirty="0" smtClean="0"/>
              <a:t>Location of public recreation trails away from wildlife habitat</a:t>
            </a:r>
          </a:p>
          <a:p>
            <a:r>
              <a:rPr lang="en-US" dirty="0" smtClean="0"/>
              <a:t>Beaver </a:t>
            </a:r>
            <a:r>
              <a:rPr lang="en-US" dirty="0" smtClean="0"/>
              <a:t>management &amp; control</a:t>
            </a:r>
            <a:endParaRPr lang="en-US" dirty="0" smtClean="0"/>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ssianOlive_20080526_0325_100ppi_10inW.jpg"/>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228600" y="6096001"/>
            <a:ext cx="1371600" cy="307777"/>
          </a:xfrm>
          <a:prstGeom prst="rect">
            <a:avLst/>
          </a:prstGeom>
          <a:solidFill>
            <a:schemeClr val="tx1">
              <a:lumMod val="65000"/>
              <a:lumOff val="35000"/>
              <a:alpha val="60000"/>
            </a:schemeClr>
          </a:solidFill>
        </p:spPr>
        <p:txBody>
          <a:bodyPr wrap="square" rtlCol="0">
            <a:spAutoFit/>
          </a:bodyPr>
          <a:lstStyle/>
          <a:p>
            <a:r>
              <a:rPr lang="en-US" sz="1400" dirty="0" smtClean="0">
                <a:solidFill>
                  <a:srgbClr val="FFFF00"/>
                </a:solidFill>
              </a:rPr>
              <a:t>c. Ray Wheeler</a:t>
            </a:r>
            <a:endParaRPr lang="en-US" sz="1400" dirty="0">
              <a:solidFill>
                <a:srgbClr val="FFFF00"/>
              </a:solidFill>
            </a:endParaRPr>
          </a:p>
        </p:txBody>
      </p:sp>
      <p:sp>
        <p:nvSpPr>
          <p:cNvPr id="5" name="TextBox 4"/>
          <p:cNvSpPr txBox="1"/>
          <p:nvPr/>
        </p:nvSpPr>
        <p:spPr>
          <a:xfrm>
            <a:off x="7696200" y="5943601"/>
            <a:ext cx="1066800" cy="307777"/>
          </a:xfrm>
          <a:prstGeom prst="rect">
            <a:avLst/>
          </a:prstGeom>
          <a:solidFill>
            <a:schemeClr val="tx1">
              <a:lumMod val="65000"/>
              <a:lumOff val="35000"/>
              <a:alpha val="60000"/>
            </a:schemeClr>
          </a:solidFill>
        </p:spPr>
        <p:txBody>
          <a:bodyPr wrap="square" rtlCol="0">
            <a:spAutoFit/>
          </a:bodyPr>
          <a:lstStyle/>
          <a:p>
            <a:r>
              <a:rPr lang="en-US" sz="1400" dirty="0" smtClean="0">
                <a:solidFill>
                  <a:srgbClr val="FFFF00"/>
                </a:solidFill>
              </a:rPr>
              <a:t>1000 South</a:t>
            </a:r>
            <a:endParaRPr lang="en-US" sz="1400" dirty="0">
              <a:solidFill>
                <a:srgbClr val="FFFF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otchThistle_20080913_0182_100ppi_10inW.jpg"/>
          <p:cNvPicPr>
            <a:picLocks noChangeAspect="1"/>
          </p:cNvPicPr>
          <p:nvPr/>
        </p:nvPicPr>
        <p:blipFill>
          <a:blip r:embed="rId2" cstate="print"/>
          <a:stretch>
            <a:fillRect/>
          </a:stretch>
        </p:blipFill>
        <p:spPr>
          <a:xfrm>
            <a:off x="0" y="0"/>
            <a:ext cx="9144000" cy="6099048"/>
          </a:xfrm>
          <a:prstGeom prst="rect">
            <a:avLst/>
          </a:prstGeom>
        </p:spPr>
      </p:pic>
      <p:sp>
        <p:nvSpPr>
          <p:cNvPr id="3" name="TextBox 2"/>
          <p:cNvSpPr txBox="1"/>
          <p:nvPr/>
        </p:nvSpPr>
        <p:spPr>
          <a:xfrm>
            <a:off x="457200" y="3124200"/>
            <a:ext cx="3657600" cy="369332"/>
          </a:xfrm>
          <a:prstGeom prst="rect">
            <a:avLst/>
          </a:prstGeom>
          <a:noFill/>
        </p:spPr>
        <p:txBody>
          <a:bodyPr wrap="square" rtlCol="0">
            <a:spAutoFit/>
          </a:bodyPr>
          <a:lstStyle/>
          <a:p>
            <a:endParaRPr lang="en-US" dirty="0"/>
          </a:p>
        </p:txBody>
      </p:sp>
      <p:sp>
        <p:nvSpPr>
          <p:cNvPr id="4" name="TextBox 3"/>
          <p:cNvSpPr txBox="1"/>
          <p:nvPr/>
        </p:nvSpPr>
        <p:spPr>
          <a:xfrm>
            <a:off x="304800" y="3657601"/>
            <a:ext cx="2743200" cy="2308325"/>
          </a:xfrm>
          <a:prstGeom prst="rect">
            <a:avLst/>
          </a:prstGeom>
          <a:solidFill>
            <a:schemeClr val="bg2">
              <a:lumMod val="25000"/>
              <a:alpha val="80000"/>
            </a:schemeClr>
          </a:solidFill>
        </p:spPr>
        <p:txBody>
          <a:bodyPr wrap="square" rtlCol="0">
            <a:spAutoFit/>
          </a:bodyPr>
          <a:lstStyle/>
          <a:p>
            <a:r>
              <a:rPr lang="en-US" sz="5400" dirty="0" smtClean="0">
                <a:solidFill>
                  <a:schemeClr val="bg1"/>
                </a:solidFill>
              </a:rPr>
              <a:t>Scotch Thistle, </a:t>
            </a:r>
            <a:r>
              <a:rPr lang="en-US" sz="3200" dirty="0" smtClean="0">
                <a:solidFill>
                  <a:schemeClr val="bg1"/>
                </a:solidFill>
              </a:rPr>
              <a:t>900 South</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1"/>
          <p:cNvPicPr>
            <a:picLocks noChangeAspect="1" noChangeArrowheads="1"/>
          </p:cNvPicPr>
          <p:nvPr/>
        </p:nvPicPr>
        <p:blipFill>
          <a:blip r:embed="rId2" cstate="print"/>
          <a:srcRect l="23125" t="19792" r="21249" b="9375"/>
          <a:stretch>
            <a:fillRect/>
          </a:stretch>
        </p:blipFill>
        <p:spPr bwMode="auto">
          <a:xfrm>
            <a:off x="0" y="0"/>
            <a:ext cx="9144000" cy="6986588"/>
          </a:xfrm>
          <a:prstGeom prst="rect">
            <a:avLst/>
          </a:prstGeom>
          <a:noFill/>
          <a:ln w="9525">
            <a:noFill/>
            <a:miter lim="800000"/>
            <a:headEnd/>
            <a:tailEnd/>
          </a:ln>
        </p:spPr>
      </p:pic>
      <p:sp>
        <p:nvSpPr>
          <p:cNvPr id="3" name="TextBox 2"/>
          <p:cNvSpPr txBox="1"/>
          <p:nvPr/>
        </p:nvSpPr>
        <p:spPr>
          <a:xfrm>
            <a:off x="228600" y="6096001"/>
            <a:ext cx="1371600" cy="307777"/>
          </a:xfrm>
          <a:prstGeom prst="rect">
            <a:avLst/>
          </a:prstGeom>
          <a:solidFill>
            <a:schemeClr val="tx1">
              <a:lumMod val="65000"/>
              <a:lumOff val="35000"/>
              <a:alpha val="60000"/>
            </a:schemeClr>
          </a:solidFill>
        </p:spPr>
        <p:txBody>
          <a:bodyPr wrap="square" rtlCol="0">
            <a:spAutoFit/>
          </a:bodyPr>
          <a:lstStyle/>
          <a:p>
            <a:r>
              <a:rPr lang="en-US" sz="1400" dirty="0" smtClean="0">
                <a:solidFill>
                  <a:srgbClr val="FFFF00"/>
                </a:solidFill>
              </a:rPr>
              <a:t>c. Ray Wheeler</a:t>
            </a:r>
            <a:endParaRPr lang="en-US" sz="1400" dirty="0">
              <a:solidFill>
                <a:srgbClr val="FFFF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manAndBeaverDamagedTrees_20100321_348_100ppi_10inW.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228600" y="6096001"/>
            <a:ext cx="1371600" cy="307777"/>
          </a:xfrm>
          <a:prstGeom prst="rect">
            <a:avLst/>
          </a:prstGeom>
          <a:solidFill>
            <a:schemeClr val="tx1">
              <a:lumMod val="65000"/>
              <a:lumOff val="35000"/>
              <a:alpha val="60000"/>
            </a:schemeClr>
          </a:solidFill>
        </p:spPr>
        <p:txBody>
          <a:bodyPr wrap="square" rtlCol="0">
            <a:spAutoFit/>
          </a:bodyPr>
          <a:lstStyle/>
          <a:p>
            <a:r>
              <a:rPr lang="en-US" sz="1400" dirty="0" smtClean="0">
                <a:solidFill>
                  <a:srgbClr val="FFFF00"/>
                </a:solidFill>
              </a:rPr>
              <a:t>c. Ray Wheeler</a:t>
            </a:r>
            <a:endParaRPr lang="en-US" sz="1400" dirty="0">
              <a:solidFill>
                <a:srgbClr val="FFFF00"/>
              </a:solidFill>
            </a:endParaRPr>
          </a:p>
        </p:txBody>
      </p:sp>
      <p:sp>
        <p:nvSpPr>
          <p:cNvPr id="4" name="TextBox 3"/>
          <p:cNvSpPr txBox="1"/>
          <p:nvPr/>
        </p:nvSpPr>
        <p:spPr>
          <a:xfrm>
            <a:off x="7696200" y="5943601"/>
            <a:ext cx="1371600" cy="523220"/>
          </a:xfrm>
          <a:prstGeom prst="rect">
            <a:avLst/>
          </a:prstGeom>
          <a:solidFill>
            <a:schemeClr val="tx1">
              <a:lumMod val="65000"/>
              <a:lumOff val="35000"/>
              <a:alpha val="60000"/>
            </a:schemeClr>
          </a:solidFill>
        </p:spPr>
        <p:txBody>
          <a:bodyPr wrap="square" rtlCol="0">
            <a:spAutoFit/>
          </a:bodyPr>
          <a:lstStyle/>
          <a:p>
            <a:r>
              <a:rPr lang="en-US" sz="1400" dirty="0" smtClean="0">
                <a:solidFill>
                  <a:srgbClr val="FFFF00"/>
                </a:solidFill>
              </a:rPr>
              <a:t>Below Fisher Mansion ~100 S</a:t>
            </a:r>
            <a:endParaRPr lang="en-US" sz="1400" dirty="0">
              <a:solidFill>
                <a:srgbClr val="FFFF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Restoration Projects</a:t>
            </a:r>
            <a:endParaRPr lang="en-US" dirty="0"/>
          </a:p>
        </p:txBody>
      </p:sp>
      <p:sp>
        <p:nvSpPr>
          <p:cNvPr id="3" name="Content Placeholder 2"/>
          <p:cNvSpPr>
            <a:spLocks noGrp="1"/>
          </p:cNvSpPr>
          <p:nvPr>
            <p:ph idx="1"/>
          </p:nvPr>
        </p:nvSpPr>
        <p:spPr/>
        <p:txBody>
          <a:bodyPr/>
          <a:lstStyle/>
          <a:p>
            <a:r>
              <a:rPr lang="en-US" dirty="0" smtClean="0"/>
              <a:t>Continuation of Jordan River Migratory Bird Reserve Project (Great Salt Lake Audubon)</a:t>
            </a:r>
          </a:p>
          <a:p>
            <a:r>
              <a:rPr lang="en-US" dirty="0" smtClean="0"/>
              <a:t>West Jordan Wetland Restoration (90</a:t>
            </a:r>
            <a:r>
              <a:rPr lang="en-US" baseline="30000" dirty="0" smtClean="0"/>
              <a:t>th</a:t>
            </a:r>
            <a:r>
              <a:rPr lang="en-US" dirty="0" smtClean="0"/>
              <a:t> S.) (U.S. Fish &amp; Wildlife/West Jordan City/ etc.)</a:t>
            </a:r>
          </a:p>
          <a:p>
            <a:r>
              <a:rPr lang="en-US" dirty="0" smtClean="0"/>
              <a:t>Salt Lake City’s Jordan River Restoration Project (Chevron)</a:t>
            </a:r>
          </a:p>
          <a:p>
            <a:r>
              <a:rPr lang="en-US" dirty="0" smtClean="0"/>
              <a:t>Salt Lake City’s 9</a:t>
            </a:r>
            <a:r>
              <a:rPr lang="en-US" baseline="30000" dirty="0" smtClean="0"/>
              <a:t>th</a:t>
            </a:r>
            <a:r>
              <a:rPr lang="en-US" dirty="0" smtClean="0"/>
              <a:t> South Oxbow Project</a:t>
            </a: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Jordan River Water Quality and Restoration Issues</a:t>
            </a:r>
            <a:endParaRPr lang="en-US" dirty="0"/>
          </a:p>
        </p:txBody>
      </p:sp>
      <p:sp>
        <p:nvSpPr>
          <p:cNvPr id="3" name="Content Placeholder 2"/>
          <p:cNvSpPr>
            <a:spLocks noGrp="1"/>
          </p:cNvSpPr>
          <p:nvPr>
            <p:ph idx="1"/>
          </p:nvPr>
        </p:nvSpPr>
        <p:spPr/>
        <p:txBody>
          <a:bodyPr/>
          <a:lstStyle/>
          <a:p>
            <a:r>
              <a:rPr lang="en-US" dirty="0" smtClean="0"/>
              <a:t>Organic matter from urban storm drains may be polluting the river in Salt Lake City</a:t>
            </a:r>
          </a:p>
          <a:p>
            <a:r>
              <a:rPr lang="en-US" dirty="0" smtClean="0"/>
              <a:t>Role of wetland filtration in removal of Nitrogen, Phosphorus and organic matter</a:t>
            </a:r>
          </a:p>
          <a:p>
            <a:r>
              <a:rPr lang="en-US" dirty="0" smtClean="0"/>
              <a:t>A possible demonstration project at the 9</a:t>
            </a:r>
            <a:r>
              <a:rPr lang="en-US" baseline="30000" dirty="0" smtClean="0"/>
              <a:t>th</a:t>
            </a:r>
            <a:r>
              <a:rPr lang="en-US" dirty="0" smtClean="0"/>
              <a:t> South Oxbow</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does urban storm water and what it carries end up?</a:t>
            </a:r>
            <a:endParaRPr lang="en-US" dirty="0"/>
          </a:p>
        </p:txBody>
      </p:sp>
      <p:pic>
        <p:nvPicPr>
          <p:cNvPr id="4" name="Content Placeholder 3" descr="Where dirty water goes-1.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Possible Source of Urban Organic Matter Pollution in Storm Water</a:t>
            </a:r>
            <a:endParaRPr lang="en-US" dirty="0"/>
          </a:p>
        </p:txBody>
      </p:sp>
      <p:pic>
        <p:nvPicPr>
          <p:cNvPr id="6" name="Content Placeholder 5" descr="Dirty snow Sandy vertical.jpg"/>
          <p:cNvPicPr>
            <a:picLocks noGrp="1" noChangeAspect="1"/>
          </p:cNvPicPr>
          <p:nvPr>
            <p:ph idx="1"/>
          </p:nvPr>
        </p:nvPicPr>
        <p:blipFill>
          <a:blip r:embed="rId2" cstate="print"/>
          <a:stretch>
            <a:fillRect/>
          </a:stretch>
        </p:blipFill>
        <p:spPr>
          <a:xfrm>
            <a:off x="533400" y="1752600"/>
            <a:ext cx="3394472" cy="4525963"/>
          </a:xfrm>
        </p:spPr>
      </p:pic>
      <p:pic>
        <p:nvPicPr>
          <p:cNvPr id="8" name="Content Placeholder 3" descr="Dirty snow reduced size.jpg"/>
          <p:cNvPicPr>
            <a:picLocks noChangeAspect="1"/>
          </p:cNvPicPr>
          <p:nvPr/>
        </p:nvPicPr>
        <p:blipFill>
          <a:blip r:embed="rId3"/>
          <a:stretch>
            <a:fillRect/>
          </a:stretch>
        </p:blipFill>
        <p:spPr>
          <a:xfrm>
            <a:off x="4114800" y="2209800"/>
            <a:ext cx="4572000" cy="3429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9600" cy="571500"/>
          </a:xfrm>
        </p:spPr>
        <p:txBody>
          <a:bodyPr>
            <a:noAutofit/>
          </a:bodyPr>
          <a:lstStyle/>
          <a:p>
            <a:r>
              <a:rPr lang="en-US" sz="3200" dirty="0" smtClean="0"/>
              <a:t>Proposed Ninth South Oxbow Riparian Restoration</a:t>
            </a:r>
            <a:endParaRPr lang="en-US" sz="3200" dirty="0"/>
          </a:p>
        </p:txBody>
      </p:sp>
      <p:pic>
        <p:nvPicPr>
          <p:cNvPr id="4" name="Content Placeholder 3" descr="Preliminary Plan for 9th S.jpg"/>
          <p:cNvPicPr>
            <a:picLocks noGrp="1" noChangeAspect="1"/>
          </p:cNvPicPr>
          <p:nvPr>
            <p:ph idx="1"/>
          </p:nvPr>
        </p:nvPicPr>
        <p:blipFill>
          <a:blip r:embed="rId2" cstate="print"/>
          <a:stretch>
            <a:fillRect/>
          </a:stretch>
        </p:blipFill>
        <p:spPr>
          <a:xfrm>
            <a:off x="5715000" y="1447800"/>
            <a:ext cx="3290906" cy="4525963"/>
          </a:xfrm>
        </p:spPr>
      </p:pic>
      <p:pic>
        <p:nvPicPr>
          <p:cNvPr id="5" name="Picture 4"/>
          <p:cNvPicPr/>
          <p:nvPr/>
        </p:nvPicPr>
        <p:blipFill>
          <a:blip r:embed="rId3" cstate="print"/>
          <a:stretch>
            <a:fillRect/>
          </a:stretch>
        </p:blipFill>
        <p:spPr>
          <a:xfrm>
            <a:off x="228600" y="1371600"/>
            <a:ext cx="5196383" cy="64293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Killed the Jordan River</a:t>
            </a:r>
            <a:endParaRPr lang="en-US" dirty="0"/>
          </a:p>
        </p:txBody>
      </p:sp>
      <p:graphicFrame>
        <p:nvGraphicFramePr>
          <p:cNvPr id="4" name="Content Placeholder 3"/>
          <p:cNvGraphicFramePr>
            <a:graphicFrameLocks noGrp="1"/>
          </p:cNvGraphicFramePr>
          <p:nvPr>
            <p:ph idx="1"/>
          </p:nvPr>
        </p:nvGraphicFramePr>
        <p:xfrm>
          <a:off x="457200" y="1600200"/>
          <a:ext cx="8229600" cy="370840"/>
        </p:xfrm>
        <a:graphic>
          <a:graphicData uri="http://schemas.openxmlformats.org/drawingml/2006/table">
            <a:tbl>
              <a:tblPr firstRow="1" bandRow="1">
                <a:tableStyleId>{5C22544A-7EE6-4342-B048-85BDC9FD1C3A}</a:tableStyleId>
              </a:tblPr>
              <a:tblGrid>
                <a:gridCol w="4114800"/>
                <a:gridCol w="4114800"/>
              </a:tblGrid>
              <a:tr h="370840">
                <a:tc>
                  <a:txBody>
                    <a:bodyPr/>
                    <a:lstStyle/>
                    <a:p>
                      <a:endParaRPr lang="en-US" sz="1800" dirty="0"/>
                    </a:p>
                  </a:txBody>
                  <a:tcPr/>
                </a:tc>
                <a:tc>
                  <a:txBody>
                    <a:bodyPr/>
                    <a:lstStyle/>
                    <a:p>
                      <a:endParaRPr lang="en-US" sz="1800" dirty="0"/>
                    </a:p>
                  </a:txBody>
                  <a:tcPr/>
                </a:tc>
              </a:tr>
            </a:tbl>
          </a:graphicData>
        </a:graphic>
      </p:graphicFrame>
      <p:pic>
        <p:nvPicPr>
          <p:cNvPr id="7" name="Picture 6" descr="Reawakened Beauty Cover Resize 4 inch.jpg"/>
          <p:cNvPicPr>
            <a:picLocks noChangeAspect="1"/>
          </p:cNvPicPr>
          <p:nvPr/>
        </p:nvPicPr>
        <p:blipFill>
          <a:blip r:embed="rId2"/>
          <a:stretch>
            <a:fillRect/>
          </a:stretch>
        </p:blipFill>
        <p:spPr>
          <a:xfrm>
            <a:off x="914400" y="1371600"/>
            <a:ext cx="3657600" cy="4539996"/>
          </a:xfrm>
          <a:prstGeom prst="rect">
            <a:avLst/>
          </a:prstGeom>
        </p:spPr>
      </p:pic>
      <p:pic>
        <p:nvPicPr>
          <p:cNvPr id="8" name="Picture 7" descr="Who Killed the Jordan River.jpg"/>
          <p:cNvPicPr>
            <a:picLocks noChangeAspect="1"/>
          </p:cNvPicPr>
          <p:nvPr/>
        </p:nvPicPr>
        <p:blipFill>
          <a:blip r:embed="rId3"/>
          <a:stretch>
            <a:fillRect/>
          </a:stretch>
        </p:blipFill>
        <p:spPr>
          <a:xfrm>
            <a:off x="3886201" y="1981200"/>
            <a:ext cx="4850892" cy="335584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More riverbank setbacks and re-vegetation projects are needed along the whole Jordan River.</a:t>
            </a:r>
          </a:p>
          <a:p>
            <a:pPr>
              <a:buNone/>
            </a:pPr>
            <a:endParaRPr lang="en-US" dirty="0" smtClean="0"/>
          </a:p>
          <a:p>
            <a:r>
              <a:rPr lang="en-US" dirty="0" smtClean="0"/>
              <a:t>Jordan River restoration projects need to plant more native shrubs and especially trees to improve and connect urban wildlife habitat.</a:t>
            </a:r>
          </a:p>
          <a:p>
            <a:pPr>
              <a:buNone/>
            </a:pPr>
            <a:endParaRPr lang="en-US" dirty="0" smtClean="0"/>
          </a:p>
          <a:p>
            <a:r>
              <a:rPr lang="en-US" dirty="0" smtClean="0"/>
              <a:t>A wetland filtration demonstration/education project needs to be designed for Salt Lake City’s urban storm drainage system.  The 9</a:t>
            </a:r>
            <a:r>
              <a:rPr lang="en-US" baseline="30000" dirty="0" smtClean="0"/>
              <a:t>th</a:t>
            </a:r>
            <a:r>
              <a:rPr lang="en-US" dirty="0" smtClean="0"/>
              <a:t> South Oxbow is an ideal site for this</a:t>
            </a:r>
            <a:r>
              <a:rPr lang="en-US" dirty="0" smtClean="0"/>
              <a:t/>
            </a:r>
            <a:br>
              <a:rPr lang="en-US" dirty="0" smtClean="0"/>
            </a:b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know how to do all of this.  All we need is the political will and the funding.</a:t>
            </a:r>
            <a:endParaRPr lang="en-US" dirty="0"/>
          </a:p>
        </p:txBody>
      </p:sp>
      <p:pic>
        <p:nvPicPr>
          <p:cNvPr id="4" name="Content Placeholder 3" descr="Bringing Nature Home cover.jpg"/>
          <p:cNvPicPr>
            <a:picLocks noGrp="1" noChangeAspect="1"/>
          </p:cNvPicPr>
          <p:nvPr>
            <p:ph idx="1"/>
          </p:nvPr>
        </p:nvPicPr>
        <p:blipFill>
          <a:blip r:embed="rId2" cstate="print"/>
          <a:stretch>
            <a:fillRect/>
          </a:stretch>
        </p:blipFill>
        <p:spPr>
          <a:xfrm>
            <a:off x="3124200" y="2057400"/>
            <a:ext cx="2948654" cy="452596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My Documents\My Pictures\Jordan River\jordan aerial 1990.jpeg"/>
          <p:cNvPicPr>
            <a:picLocks noChangeAspect="1" noChangeArrowheads="1"/>
          </p:cNvPicPr>
          <p:nvPr/>
        </p:nvPicPr>
        <p:blipFill>
          <a:blip r:embed="rId2" cstate="print"/>
          <a:srcRect/>
          <a:stretch>
            <a:fillRect/>
          </a:stretch>
        </p:blipFill>
        <p:spPr bwMode="auto">
          <a:xfrm>
            <a:off x="4724401" y="304801"/>
            <a:ext cx="4137025" cy="6297613"/>
          </a:xfrm>
          <a:prstGeom prst="rect">
            <a:avLst/>
          </a:prstGeom>
          <a:noFill/>
          <a:ln w="9525">
            <a:noFill/>
            <a:miter lim="800000"/>
            <a:headEnd/>
            <a:tailEnd/>
          </a:ln>
        </p:spPr>
      </p:pic>
      <p:pic>
        <p:nvPicPr>
          <p:cNvPr id="97283" name="Picture 3" descr="C:\My Documents\My Pictures\Jordan River\jordan aerial 1937.jpg"/>
          <p:cNvPicPr>
            <a:picLocks noChangeAspect="1" noChangeArrowheads="1"/>
          </p:cNvPicPr>
          <p:nvPr/>
        </p:nvPicPr>
        <p:blipFill>
          <a:blip r:embed="rId3" cstate="print"/>
          <a:srcRect/>
          <a:stretch>
            <a:fillRect/>
          </a:stretch>
        </p:blipFill>
        <p:spPr bwMode="auto">
          <a:xfrm>
            <a:off x="304801" y="304801"/>
            <a:ext cx="4206875" cy="6297613"/>
          </a:xfrm>
          <a:prstGeom prst="rect">
            <a:avLst/>
          </a:prstGeom>
          <a:noFill/>
          <a:ln w="9525">
            <a:noFill/>
            <a:miter lim="800000"/>
            <a:headEnd/>
            <a:tailEnd/>
          </a:ln>
        </p:spPr>
      </p:pic>
      <p:sp>
        <p:nvSpPr>
          <p:cNvPr id="115716" name="Text Box 4"/>
          <p:cNvSpPr txBox="1">
            <a:spLocks noChangeArrowheads="1"/>
          </p:cNvSpPr>
          <p:nvPr/>
        </p:nvSpPr>
        <p:spPr bwMode="auto">
          <a:xfrm>
            <a:off x="1143001" y="6019800"/>
            <a:ext cx="1890261" cy="369332"/>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effectLst>
                  <a:outerShdw blurRad="38100" dist="38100" dir="2700000" algn="tl">
                    <a:srgbClr val="000000"/>
                  </a:outerShdw>
                </a:effectLst>
                <a:latin typeface="Times New Roman" pitchFamily="18" charset="0"/>
              </a:rPr>
              <a:t>Jordan River 1937</a:t>
            </a:r>
          </a:p>
        </p:txBody>
      </p:sp>
      <p:sp>
        <p:nvSpPr>
          <p:cNvPr id="115717" name="Text Box 5"/>
          <p:cNvSpPr txBox="1">
            <a:spLocks noChangeArrowheads="1"/>
          </p:cNvSpPr>
          <p:nvPr/>
        </p:nvSpPr>
        <p:spPr bwMode="auto">
          <a:xfrm>
            <a:off x="5486401" y="6019800"/>
            <a:ext cx="1890261" cy="369332"/>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a:effectLst>
                  <a:outerShdw blurRad="38100" dist="38100" dir="2700000" algn="tl">
                    <a:srgbClr val="000000"/>
                  </a:outerShdw>
                </a:effectLst>
                <a:latin typeface="Times New Roman" pitchFamily="18" charset="0"/>
              </a:rPr>
              <a:t>Jordan River 1990</a:t>
            </a:r>
            <a:endParaRPr lang="en-US">
              <a:effectLst>
                <a:outerShdw blurRad="38100" dist="38100" dir="2700000" algn="tl">
                  <a:srgbClr val="FFFFFF"/>
                </a:outerShdw>
              </a:effectLst>
              <a:latin typeface="Times New Roman" pitchFamily="18" charset="0"/>
            </a:endParaRPr>
          </a:p>
        </p:txBody>
      </p:sp>
      <p:sp>
        <p:nvSpPr>
          <p:cNvPr id="115718" name="Text Box 6"/>
          <p:cNvSpPr txBox="1">
            <a:spLocks noChangeArrowheads="1"/>
          </p:cNvSpPr>
          <p:nvPr/>
        </p:nvSpPr>
        <p:spPr bwMode="auto">
          <a:xfrm>
            <a:off x="5638800" y="2590800"/>
            <a:ext cx="800219" cy="923330"/>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a:solidFill>
                  <a:srgbClr val="FFFF99"/>
                </a:solidFill>
                <a:effectLst>
                  <a:outerShdw blurRad="38100" dist="38100" dir="2700000" algn="tl">
                    <a:srgbClr val="000000"/>
                  </a:outerShdw>
                </a:effectLst>
                <a:latin typeface="Times New Roman" pitchFamily="18" charset="0"/>
              </a:rPr>
              <a:t>New</a:t>
            </a:r>
          </a:p>
          <a:p>
            <a:pPr algn="ctr" fontAlgn="auto">
              <a:spcBef>
                <a:spcPts val="0"/>
              </a:spcBef>
              <a:spcAft>
                <a:spcPts val="0"/>
              </a:spcAft>
              <a:defRPr/>
            </a:pPr>
            <a:r>
              <a:rPr lang="en-US">
                <a:solidFill>
                  <a:srgbClr val="FFFF99"/>
                </a:solidFill>
                <a:effectLst>
                  <a:outerShdw blurRad="38100" dist="38100" dir="2700000" algn="tl">
                    <a:srgbClr val="000000"/>
                  </a:outerShdw>
                </a:effectLst>
                <a:latin typeface="Times New Roman" pitchFamily="18" charset="0"/>
              </a:rPr>
              <a:t>Jordan</a:t>
            </a:r>
          </a:p>
          <a:p>
            <a:pPr algn="ctr" fontAlgn="auto">
              <a:spcBef>
                <a:spcPts val="0"/>
              </a:spcBef>
              <a:spcAft>
                <a:spcPts val="0"/>
              </a:spcAft>
              <a:defRPr/>
            </a:pPr>
            <a:r>
              <a:rPr lang="en-US">
                <a:solidFill>
                  <a:srgbClr val="FFFF99"/>
                </a:solidFill>
                <a:effectLst>
                  <a:outerShdw blurRad="38100" dist="38100" dir="2700000" algn="tl">
                    <a:srgbClr val="000000"/>
                  </a:outerShdw>
                </a:effectLst>
                <a:latin typeface="Times New Roman" pitchFamily="18" charset="0"/>
              </a:rPr>
              <a:t>River</a:t>
            </a:r>
          </a:p>
        </p:txBody>
      </p:sp>
      <p:sp>
        <p:nvSpPr>
          <p:cNvPr id="115719" name="Text Box 7"/>
          <p:cNvSpPr txBox="1">
            <a:spLocks noChangeArrowheads="1"/>
          </p:cNvSpPr>
          <p:nvPr/>
        </p:nvSpPr>
        <p:spPr bwMode="auto">
          <a:xfrm>
            <a:off x="1295400" y="2590800"/>
            <a:ext cx="800219" cy="923330"/>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a:solidFill>
                  <a:srgbClr val="FFFF99"/>
                </a:solidFill>
                <a:effectLst>
                  <a:outerShdw blurRad="38100" dist="38100" dir="2700000" algn="tl">
                    <a:srgbClr val="000000"/>
                  </a:outerShdw>
                </a:effectLst>
                <a:latin typeface="Times New Roman" pitchFamily="18" charset="0"/>
              </a:rPr>
              <a:t>Old</a:t>
            </a:r>
          </a:p>
          <a:p>
            <a:pPr algn="ctr" fontAlgn="auto">
              <a:spcBef>
                <a:spcPts val="0"/>
              </a:spcBef>
              <a:spcAft>
                <a:spcPts val="0"/>
              </a:spcAft>
              <a:defRPr/>
            </a:pPr>
            <a:r>
              <a:rPr lang="en-US">
                <a:solidFill>
                  <a:srgbClr val="FFFF99"/>
                </a:solidFill>
                <a:effectLst>
                  <a:outerShdw blurRad="38100" dist="38100" dir="2700000" algn="tl">
                    <a:srgbClr val="000000"/>
                  </a:outerShdw>
                </a:effectLst>
                <a:latin typeface="Times New Roman" pitchFamily="18" charset="0"/>
              </a:rPr>
              <a:t>Jordan</a:t>
            </a:r>
          </a:p>
          <a:p>
            <a:pPr algn="ctr" fontAlgn="auto">
              <a:spcBef>
                <a:spcPts val="0"/>
              </a:spcBef>
              <a:spcAft>
                <a:spcPts val="0"/>
              </a:spcAft>
              <a:defRPr/>
            </a:pPr>
            <a:r>
              <a:rPr lang="en-US">
                <a:solidFill>
                  <a:srgbClr val="FFFF99"/>
                </a:solidFill>
                <a:effectLst>
                  <a:outerShdw blurRad="38100" dist="38100" dir="2700000" algn="tl">
                    <a:srgbClr val="000000"/>
                  </a:outerShdw>
                </a:effectLst>
                <a:latin typeface="Times New Roman" pitchFamily="18" charset="0"/>
              </a:rPr>
              <a:t>River</a:t>
            </a:r>
          </a:p>
        </p:txBody>
      </p:sp>
      <p:sp>
        <p:nvSpPr>
          <p:cNvPr id="115720" name="Text Box 8"/>
          <p:cNvSpPr txBox="1">
            <a:spLocks noChangeArrowheads="1"/>
          </p:cNvSpPr>
          <p:nvPr/>
        </p:nvSpPr>
        <p:spPr bwMode="auto">
          <a:xfrm>
            <a:off x="6781801" y="5334001"/>
            <a:ext cx="1194558" cy="584775"/>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1600">
                <a:solidFill>
                  <a:srgbClr val="FFFF99"/>
                </a:solidFill>
                <a:effectLst>
                  <a:outerShdw blurRad="38100" dist="38100" dir="2700000" algn="tl">
                    <a:srgbClr val="000000"/>
                  </a:outerShdw>
                </a:effectLst>
                <a:latin typeface="Times New Roman" pitchFamily="18" charset="0"/>
              </a:rPr>
              <a:t>Murray</a:t>
            </a:r>
          </a:p>
          <a:p>
            <a:pPr algn="ctr" fontAlgn="auto">
              <a:spcBef>
                <a:spcPts val="0"/>
              </a:spcBef>
              <a:spcAft>
                <a:spcPts val="0"/>
              </a:spcAft>
              <a:defRPr/>
            </a:pPr>
            <a:r>
              <a:rPr lang="en-US" sz="1600">
                <a:solidFill>
                  <a:srgbClr val="FFFF99"/>
                </a:solidFill>
                <a:effectLst>
                  <a:outerShdw blurRad="38100" dist="38100" dir="2700000" algn="tl">
                    <a:srgbClr val="000000"/>
                  </a:outerShdw>
                </a:effectLst>
                <a:latin typeface="Times New Roman" pitchFamily="18" charset="0"/>
              </a:rPr>
              <a:t>Golf Course</a:t>
            </a:r>
          </a:p>
        </p:txBody>
      </p:sp>
      <p:sp>
        <p:nvSpPr>
          <p:cNvPr id="115721" name="Text Box 9"/>
          <p:cNvSpPr txBox="1">
            <a:spLocks noChangeArrowheads="1"/>
          </p:cNvSpPr>
          <p:nvPr/>
        </p:nvSpPr>
        <p:spPr bwMode="auto">
          <a:xfrm>
            <a:off x="2667001" y="5334001"/>
            <a:ext cx="1194558" cy="584775"/>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1600">
                <a:solidFill>
                  <a:srgbClr val="FFFF99"/>
                </a:solidFill>
                <a:effectLst>
                  <a:outerShdw blurRad="38100" dist="38100" dir="2700000" algn="tl">
                    <a:srgbClr val="000000"/>
                  </a:outerShdw>
                </a:effectLst>
                <a:latin typeface="Times New Roman" pitchFamily="18" charset="0"/>
              </a:rPr>
              <a:t>Murray</a:t>
            </a:r>
          </a:p>
          <a:p>
            <a:pPr algn="ctr" fontAlgn="auto">
              <a:spcBef>
                <a:spcPts val="0"/>
              </a:spcBef>
              <a:spcAft>
                <a:spcPts val="0"/>
              </a:spcAft>
              <a:defRPr/>
            </a:pPr>
            <a:r>
              <a:rPr lang="en-US" sz="1600">
                <a:solidFill>
                  <a:srgbClr val="FFFF99"/>
                </a:solidFill>
                <a:effectLst>
                  <a:outerShdw blurRad="38100" dist="38100" dir="2700000" algn="tl">
                    <a:srgbClr val="000000"/>
                  </a:outerShdw>
                </a:effectLst>
                <a:latin typeface="Times New Roman" pitchFamily="18" charset="0"/>
              </a:rPr>
              <a:t>Golf Course</a:t>
            </a:r>
          </a:p>
        </p:txBody>
      </p:sp>
      <p:sp>
        <p:nvSpPr>
          <p:cNvPr id="115722" name="Text Box 10"/>
          <p:cNvSpPr txBox="1">
            <a:spLocks noChangeArrowheads="1"/>
          </p:cNvSpPr>
          <p:nvPr/>
        </p:nvSpPr>
        <p:spPr bwMode="auto">
          <a:xfrm>
            <a:off x="7272337" y="730250"/>
            <a:ext cx="1436611" cy="338554"/>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1600">
                <a:solidFill>
                  <a:srgbClr val="FFFF99"/>
                </a:solidFill>
                <a:effectLst>
                  <a:outerShdw blurRad="38100" dist="38100" dir="2700000" algn="tl">
                    <a:srgbClr val="000000"/>
                  </a:outerShdw>
                </a:effectLst>
                <a:latin typeface="Times New Roman" pitchFamily="18" charset="0"/>
              </a:rPr>
              <a:t>Boullion Street</a:t>
            </a:r>
          </a:p>
        </p:txBody>
      </p:sp>
      <p:sp>
        <p:nvSpPr>
          <p:cNvPr id="115723" name="Text Box 11"/>
          <p:cNvSpPr txBox="1">
            <a:spLocks noChangeArrowheads="1"/>
          </p:cNvSpPr>
          <p:nvPr/>
        </p:nvSpPr>
        <p:spPr bwMode="auto">
          <a:xfrm>
            <a:off x="2863851" y="304800"/>
            <a:ext cx="1436611" cy="338554"/>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1600">
                <a:solidFill>
                  <a:srgbClr val="FFFF99"/>
                </a:solidFill>
                <a:effectLst>
                  <a:outerShdw blurRad="38100" dist="38100" dir="2700000" algn="tl">
                    <a:srgbClr val="000000"/>
                  </a:outerShdw>
                </a:effectLst>
                <a:latin typeface="Times New Roman" pitchFamily="18" charset="0"/>
              </a:rPr>
              <a:t>Boullion Street</a:t>
            </a:r>
          </a:p>
        </p:txBody>
      </p:sp>
      <p:sp>
        <p:nvSpPr>
          <p:cNvPr id="115724" name="Text Box 12"/>
          <p:cNvSpPr txBox="1">
            <a:spLocks noChangeArrowheads="1"/>
          </p:cNvSpPr>
          <p:nvPr/>
        </p:nvSpPr>
        <p:spPr bwMode="auto">
          <a:xfrm>
            <a:off x="7162801" y="4267200"/>
            <a:ext cx="630301" cy="338554"/>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1600">
                <a:solidFill>
                  <a:srgbClr val="FFFF99"/>
                </a:solidFill>
                <a:effectLst>
                  <a:outerShdw blurRad="38100" dist="38100" dir="2700000" algn="tl">
                    <a:srgbClr val="000000"/>
                  </a:outerShdw>
                </a:effectLst>
                <a:latin typeface="Times New Roman" pitchFamily="18" charset="0"/>
              </a:rPr>
              <a:t>I-215</a:t>
            </a:r>
          </a:p>
        </p:txBody>
      </p:sp>
      <p:sp>
        <p:nvSpPr>
          <p:cNvPr id="115725" name="Text Box 13"/>
          <p:cNvSpPr txBox="1">
            <a:spLocks noChangeArrowheads="1"/>
          </p:cNvSpPr>
          <p:nvPr/>
        </p:nvSpPr>
        <p:spPr bwMode="auto">
          <a:xfrm>
            <a:off x="2971801" y="4267200"/>
            <a:ext cx="630301" cy="338554"/>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1600">
                <a:solidFill>
                  <a:srgbClr val="FFFF99"/>
                </a:solidFill>
                <a:effectLst>
                  <a:outerShdw blurRad="38100" dist="38100" dir="2700000" algn="tl">
                    <a:srgbClr val="000000"/>
                  </a:outerShdw>
                </a:effectLst>
                <a:latin typeface="Times New Roman" pitchFamily="18" charset="0"/>
              </a:rPr>
              <a:t>I-215</a:t>
            </a:r>
          </a:p>
        </p:txBody>
      </p:sp>
      <p:sp>
        <p:nvSpPr>
          <p:cNvPr id="115726" name="Text Box 14"/>
          <p:cNvSpPr txBox="1">
            <a:spLocks noChangeArrowheads="1"/>
          </p:cNvSpPr>
          <p:nvPr/>
        </p:nvSpPr>
        <p:spPr bwMode="auto">
          <a:xfrm>
            <a:off x="1447800" y="1219201"/>
            <a:ext cx="381000" cy="707886"/>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en-US" sz="4000">
                <a:solidFill>
                  <a:srgbClr val="EB0520"/>
                </a:solidFill>
                <a:effectLst>
                  <a:outerShdw blurRad="38100" dist="38100" dir="2700000" algn="tl">
                    <a:srgbClr val="000000"/>
                  </a:outerShdw>
                </a:effectLst>
                <a:latin typeface="+mn-lt"/>
                <a:cs typeface="Arial" charset="0"/>
              </a:rPr>
              <a:t>•</a:t>
            </a:r>
            <a:endParaRPr lang="en-US" sz="4000">
              <a:solidFill>
                <a:srgbClr val="EB0520"/>
              </a:solidFill>
              <a:effectLst>
                <a:outerShdw blurRad="38100" dist="38100" dir="2700000" algn="tl">
                  <a:srgbClr val="000000"/>
                </a:outerShdw>
              </a:effectLst>
              <a:latin typeface="+mn-lt"/>
            </a:endParaRPr>
          </a:p>
        </p:txBody>
      </p:sp>
      <p:sp>
        <p:nvSpPr>
          <p:cNvPr id="115727" name="Text Box 15"/>
          <p:cNvSpPr txBox="1">
            <a:spLocks noChangeArrowheads="1"/>
          </p:cNvSpPr>
          <p:nvPr/>
        </p:nvSpPr>
        <p:spPr bwMode="auto">
          <a:xfrm>
            <a:off x="6477000" y="1295401"/>
            <a:ext cx="2286000" cy="2308225"/>
          </a:xfrm>
          <a:prstGeom prst="rect">
            <a:avLst/>
          </a:prstGeom>
          <a:solidFill>
            <a:schemeClr val="bg2">
              <a:lumMod val="90000"/>
              <a:alpha val="40000"/>
            </a:schemeClr>
          </a:solidFill>
          <a:ln w="9525">
            <a:noFill/>
            <a:miter lim="800000"/>
            <a:headEnd/>
            <a:tailEnd/>
          </a:ln>
          <a:effectLst/>
        </p:spPr>
        <p:txBody>
          <a:bodyPr>
            <a:spAutoFit/>
          </a:bodyPr>
          <a:lstStyle/>
          <a:p>
            <a:pPr algn="ctr" fontAlgn="auto">
              <a:spcBef>
                <a:spcPts val="0"/>
              </a:spcBef>
              <a:spcAft>
                <a:spcPts val="0"/>
              </a:spcAft>
              <a:defRPr/>
            </a:pPr>
            <a:r>
              <a:rPr lang="en-US" sz="4800" b="1" dirty="0">
                <a:solidFill>
                  <a:srgbClr val="EB0520"/>
                </a:solidFill>
                <a:latin typeface="+mn-lt"/>
                <a:cs typeface="Arial" charset="0"/>
              </a:rPr>
              <a:t>6200 South, 1990</a:t>
            </a:r>
            <a:endParaRPr lang="en-US" sz="4800" b="1" dirty="0">
              <a:solidFill>
                <a:srgbClr val="EB0520"/>
              </a:solidFill>
              <a:latin typeface="+mn-lt"/>
            </a:endParaRPr>
          </a:p>
        </p:txBody>
      </p:sp>
      <p:sp>
        <p:nvSpPr>
          <p:cNvPr id="17" name="Text Box 15"/>
          <p:cNvSpPr txBox="1">
            <a:spLocks noChangeArrowheads="1"/>
          </p:cNvSpPr>
          <p:nvPr/>
        </p:nvSpPr>
        <p:spPr bwMode="auto">
          <a:xfrm>
            <a:off x="2133600" y="533401"/>
            <a:ext cx="2286000" cy="2308225"/>
          </a:xfrm>
          <a:prstGeom prst="rect">
            <a:avLst/>
          </a:prstGeom>
          <a:solidFill>
            <a:schemeClr val="bg2">
              <a:lumMod val="90000"/>
              <a:alpha val="51000"/>
            </a:schemeClr>
          </a:solidFill>
          <a:ln w="9525">
            <a:noFill/>
            <a:miter lim="800000"/>
            <a:headEnd/>
            <a:tailEnd/>
          </a:ln>
          <a:effectLst/>
        </p:spPr>
        <p:txBody>
          <a:bodyPr>
            <a:spAutoFit/>
          </a:bodyPr>
          <a:lstStyle/>
          <a:p>
            <a:pPr algn="ctr" fontAlgn="auto">
              <a:spcBef>
                <a:spcPts val="0"/>
              </a:spcBef>
              <a:spcAft>
                <a:spcPts val="0"/>
              </a:spcAft>
              <a:defRPr/>
            </a:pPr>
            <a:r>
              <a:rPr lang="en-US" sz="4800" b="1" dirty="0">
                <a:solidFill>
                  <a:srgbClr val="EB0520"/>
                </a:solidFill>
                <a:latin typeface="+mn-lt"/>
                <a:cs typeface="Arial" charset="0"/>
              </a:rPr>
              <a:t>6200 South, 1937</a:t>
            </a:r>
            <a:endParaRPr lang="en-US" sz="4800" b="1" dirty="0">
              <a:solidFill>
                <a:srgbClr val="EB0520"/>
              </a:solidFill>
              <a:latin typeface="+mn-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5516562"/>
          </a:xfrm>
        </p:spPr>
        <p:txBody>
          <a:bodyPr/>
          <a:lstStyle/>
          <a:p>
            <a:endParaRPr lang="en-US" dirty="0"/>
          </a:p>
        </p:txBody>
      </p:sp>
      <p:sp>
        <p:nvSpPr>
          <p:cNvPr id="3" name="Content Placeholder 2"/>
          <p:cNvSpPr>
            <a:spLocks noGrp="1"/>
          </p:cNvSpPr>
          <p:nvPr>
            <p:ph idx="1"/>
          </p:nvPr>
        </p:nvSpPr>
        <p:spPr>
          <a:xfrm>
            <a:off x="304800" y="6019800"/>
            <a:ext cx="8382000" cy="533400"/>
          </a:xfrm>
        </p:spPr>
        <p:txBody>
          <a:bodyPr>
            <a:normAutofit lnSpcReduction="10000"/>
          </a:bodyPr>
          <a:lstStyle/>
          <a:p>
            <a:pPr>
              <a:buNone/>
            </a:pPr>
            <a:endParaRPr lang="en-US" b="1" dirty="0" smtClean="0"/>
          </a:p>
        </p:txBody>
      </p:sp>
      <p:pic>
        <p:nvPicPr>
          <p:cNvPr id="4" name="Picture 1" descr="DikeInnundation_173_02.jpg"/>
          <p:cNvPicPr>
            <a:picLocks noChangeAspect="1"/>
          </p:cNvPicPr>
          <p:nvPr/>
        </p:nvPicPr>
        <p:blipFill>
          <a:blip r:embed="rId2" cstate="print"/>
          <a:srcRect/>
          <a:stretch>
            <a:fillRect/>
          </a:stretch>
        </p:blipFill>
        <p:spPr bwMode="auto">
          <a:xfrm>
            <a:off x="0" y="76200"/>
            <a:ext cx="9144000" cy="6858000"/>
          </a:xfrm>
          <a:prstGeom prst="rect">
            <a:avLst/>
          </a:prstGeom>
          <a:noFill/>
          <a:ln w="9525">
            <a:noFill/>
            <a:miter lim="800000"/>
            <a:headEnd/>
            <a:tailEnd/>
          </a:ln>
        </p:spPr>
      </p:pic>
      <p:sp>
        <p:nvSpPr>
          <p:cNvPr id="5" name="TextBox 4"/>
          <p:cNvSpPr txBox="1"/>
          <p:nvPr/>
        </p:nvSpPr>
        <p:spPr>
          <a:xfrm>
            <a:off x="381000" y="3886200"/>
            <a:ext cx="2743200" cy="1569660"/>
          </a:xfrm>
          <a:prstGeom prst="rect">
            <a:avLst/>
          </a:prstGeom>
          <a:noFill/>
        </p:spPr>
        <p:txBody>
          <a:bodyPr wrap="square" rtlCol="0">
            <a:spAutoFit/>
          </a:bodyPr>
          <a:lstStyle/>
          <a:p>
            <a:r>
              <a:rPr lang="en-US" sz="3200" dirty="0" smtClean="0">
                <a:solidFill>
                  <a:srgbClr val="FFFF00"/>
                </a:solidFill>
              </a:rPr>
              <a:t>Jordan River flood, 1983, North Salt Lake</a:t>
            </a:r>
            <a:endParaRPr lang="en-US" sz="3200" dirty="0">
              <a:solidFill>
                <a:srgbClr val="FFFF00"/>
              </a:solidFill>
            </a:endParaRPr>
          </a:p>
        </p:txBody>
      </p:sp>
      <p:sp>
        <p:nvSpPr>
          <p:cNvPr id="6" name="TextBox 5"/>
          <p:cNvSpPr txBox="1"/>
          <p:nvPr/>
        </p:nvSpPr>
        <p:spPr>
          <a:xfrm>
            <a:off x="228600" y="6096001"/>
            <a:ext cx="1371600" cy="307777"/>
          </a:xfrm>
          <a:prstGeom prst="rect">
            <a:avLst/>
          </a:prstGeom>
          <a:solidFill>
            <a:schemeClr val="tx1">
              <a:lumMod val="65000"/>
              <a:lumOff val="35000"/>
              <a:alpha val="60000"/>
            </a:schemeClr>
          </a:solidFill>
        </p:spPr>
        <p:txBody>
          <a:bodyPr wrap="square" rtlCol="0">
            <a:spAutoFit/>
          </a:bodyPr>
          <a:lstStyle/>
          <a:p>
            <a:r>
              <a:rPr lang="en-US" sz="1400" dirty="0" smtClean="0">
                <a:solidFill>
                  <a:srgbClr val="FFFF00"/>
                </a:solidFill>
              </a:rPr>
              <a:t>c. Ray Wheeler</a:t>
            </a:r>
            <a:endParaRPr lang="en-US" sz="1400" dirty="0">
              <a:solidFill>
                <a:srgbClr val="FFFF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FloodedTreesRosePark_1983_173_21.jpg"/>
          <p:cNvPicPr>
            <a:picLocks noChangeAspect="1"/>
          </p:cNvPicPr>
          <p:nvPr/>
        </p:nvPicPr>
        <p:blipFill>
          <a:blip r:embed="rId2" cstate="print"/>
          <a:srcRect/>
          <a:stretch>
            <a:fillRect/>
          </a:stretch>
        </p:blipFill>
        <p:spPr bwMode="auto">
          <a:xfrm>
            <a:off x="0" y="433388"/>
            <a:ext cx="9144000" cy="5991225"/>
          </a:xfrm>
          <a:prstGeom prst="rect">
            <a:avLst/>
          </a:prstGeom>
          <a:noFill/>
          <a:ln w="9525">
            <a:noFill/>
            <a:miter lim="800000"/>
            <a:headEnd/>
            <a:tailEnd/>
          </a:ln>
        </p:spPr>
      </p:pic>
      <p:sp>
        <p:nvSpPr>
          <p:cNvPr id="3" name="TextBox 2"/>
          <p:cNvSpPr txBox="1"/>
          <p:nvPr/>
        </p:nvSpPr>
        <p:spPr>
          <a:xfrm>
            <a:off x="228600" y="5943600"/>
            <a:ext cx="1371600" cy="307777"/>
          </a:xfrm>
          <a:prstGeom prst="rect">
            <a:avLst/>
          </a:prstGeom>
          <a:solidFill>
            <a:schemeClr val="tx1">
              <a:lumMod val="65000"/>
              <a:lumOff val="35000"/>
              <a:alpha val="60000"/>
            </a:schemeClr>
          </a:solidFill>
        </p:spPr>
        <p:txBody>
          <a:bodyPr wrap="square" rtlCol="0">
            <a:spAutoFit/>
          </a:bodyPr>
          <a:lstStyle/>
          <a:p>
            <a:r>
              <a:rPr lang="en-US" sz="1400" dirty="0" smtClean="0">
                <a:solidFill>
                  <a:srgbClr val="FFFF00"/>
                </a:solidFill>
              </a:rPr>
              <a:t>c. Ray Wheeler</a:t>
            </a:r>
            <a:endParaRPr lang="en-US" sz="1400" dirty="0">
              <a:solidFill>
                <a:srgbClr val="FFFF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Dredging the Jordan at 10600 S. in 1986-87</a:t>
            </a:r>
            <a:endParaRPr lang="en-US" dirty="0"/>
          </a:p>
        </p:txBody>
      </p:sp>
      <p:pic>
        <p:nvPicPr>
          <p:cNvPr id="4" name="Content Placeholder 3" descr="Scan_Page_06.jpg"/>
          <p:cNvPicPr>
            <a:picLocks noGrp="1" noChangeAspect="1"/>
          </p:cNvPicPr>
          <p:nvPr>
            <p:ph idx="1"/>
          </p:nvPr>
        </p:nvPicPr>
        <p:blipFill>
          <a:blip r:embed="rId2" cstate="print"/>
          <a:stretch>
            <a:fillRect/>
          </a:stretch>
        </p:blipFill>
        <p:spPr>
          <a:xfrm>
            <a:off x="1074666" y="1600201"/>
            <a:ext cx="6994671" cy="4525963"/>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Historic A.W. Harrison farm (north end)</a:t>
            </a:r>
            <a:endParaRPr lang="en-US" dirty="0"/>
          </a:p>
        </p:txBody>
      </p:sp>
      <p:pic>
        <p:nvPicPr>
          <p:cNvPr id="4" name="Content Placeholder 3" descr="Scan_Page_07.jpg"/>
          <p:cNvPicPr>
            <a:picLocks noGrp="1" noChangeAspect="1"/>
          </p:cNvPicPr>
          <p:nvPr>
            <p:ph idx="1"/>
          </p:nvPr>
        </p:nvPicPr>
        <p:blipFill>
          <a:blip r:embed="rId2" cstate="print"/>
          <a:stretch>
            <a:fillRect/>
          </a:stretch>
        </p:blipFill>
        <p:spPr>
          <a:xfrm>
            <a:off x="914401" y="1905001"/>
            <a:ext cx="6994671" cy="4525963"/>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1718</TotalTime>
  <Words>913</Words>
  <Application>Microsoft Office PowerPoint</Application>
  <PresentationFormat>On-screen Show (4:3)</PresentationFormat>
  <Paragraphs>146</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Slide 1</vt:lpstr>
      <vt:lpstr>Who is Ty Harrison?</vt:lpstr>
      <vt:lpstr>Major Questions</vt:lpstr>
      <vt:lpstr>Who Killed the Jordan River</vt:lpstr>
      <vt:lpstr>Slide 5</vt:lpstr>
      <vt:lpstr>Slide 6</vt:lpstr>
      <vt:lpstr>Slide 7</vt:lpstr>
      <vt:lpstr>Dredging the Jordan at 10600 S. in 1986-87</vt:lpstr>
      <vt:lpstr>Historic A.W. Harrison farm (north end)</vt:lpstr>
      <vt:lpstr>Why Restoration?</vt:lpstr>
      <vt:lpstr>Jordan River Migratory Corridor</vt:lpstr>
      <vt:lpstr>The Role of Natural Flooding in Riparian Forest Establishment</vt:lpstr>
      <vt:lpstr>Desired features for a successful riparian forest restoration</vt:lpstr>
      <vt:lpstr>Slide 14</vt:lpstr>
      <vt:lpstr>Slide 15</vt:lpstr>
      <vt:lpstr>Slide 16</vt:lpstr>
      <vt:lpstr>Goal:  Attraction of Neotropical migratory birds such as the Bullock’s Oriole and  habitat for resident wildlife</vt:lpstr>
      <vt:lpstr>Jordan River Riparian Ecological Restoration Areas (south to north) </vt:lpstr>
      <vt:lpstr>Jordan River Migratory Bird Reserve: A 17-year Project  Willow Creek Restoration Time Line </vt:lpstr>
      <vt:lpstr>Jordan River Migratory Bird Reserve:   A  15 year Case Study  120 acres at 10600 S. 1 &amp; ½ miles of east side river frontage</vt:lpstr>
      <vt:lpstr>Non-native species removal and control  (2000-2005)</vt:lpstr>
      <vt:lpstr>10 year old planting of Golden Currant shrubs from 1997 Fairbourn Pasture planting</vt:lpstr>
      <vt:lpstr>Willow Creek Re-alignment and planting after 2007 </vt:lpstr>
      <vt:lpstr>Willow Creek new channel planted with trees, shrubs, cattails, bullrushes</vt:lpstr>
      <vt:lpstr>Waterfowl, shorebirds, deer and beaver immediately attracted to wetlands</vt:lpstr>
      <vt:lpstr>2009 season Oriole nest in  Fremont Cottonwood planted in 1999 (ten year old tree).  Note willows behind.</vt:lpstr>
      <vt:lpstr>Oriole nest in ten year-old Box Elder, woven with milkweed fibers and polypropylene from weed fabric</vt:lpstr>
      <vt:lpstr>Future Willow Creek extension across Greenwood Pasture N. of 10600 S. in South Jordan</vt:lpstr>
      <vt:lpstr>Issues for Riparian Restoration in Salt Lake County</vt:lpstr>
      <vt:lpstr>Natural Area Management Issues</vt:lpstr>
      <vt:lpstr>Slide 31</vt:lpstr>
      <vt:lpstr>Slide 32</vt:lpstr>
      <vt:lpstr>Slide 33</vt:lpstr>
      <vt:lpstr>Slide 34</vt:lpstr>
      <vt:lpstr>Future Restoration Projects</vt:lpstr>
      <vt:lpstr>Jordan River Water Quality and Restoration Issues</vt:lpstr>
      <vt:lpstr>Where does urban storm water and what it carries end up?</vt:lpstr>
      <vt:lpstr>Possible Source of Urban Organic Matter Pollution in Storm Water</vt:lpstr>
      <vt:lpstr>Proposed Ninth South Oxbow Riparian Restoration</vt:lpstr>
      <vt:lpstr>Final Thoughts</vt:lpstr>
      <vt:lpstr>We know how to do all of this.  All we need is the political will and the funding.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Ecology of Riparian Restoration  Ty Harrison</dc:title>
  <dc:creator>Ray</dc:creator>
  <cp:lastModifiedBy>Ty Harrison</cp:lastModifiedBy>
  <cp:revision>129</cp:revision>
  <dcterms:created xsi:type="dcterms:W3CDTF">2013-01-30T20:33:13Z</dcterms:created>
  <dcterms:modified xsi:type="dcterms:W3CDTF">2013-02-27T20:01:25Z</dcterms:modified>
</cp:coreProperties>
</file>